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45"/>
  </p:notesMasterIdLst>
  <p:sldIdLst>
    <p:sldId id="256" r:id="rId2"/>
    <p:sldId id="371" r:id="rId3"/>
    <p:sldId id="260" r:id="rId4"/>
    <p:sldId id="266" r:id="rId5"/>
    <p:sldId id="275" r:id="rId6"/>
    <p:sldId id="269" r:id="rId7"/>
    <p:sldId id="261" r:id="rId8"/>
    <p:sldId id="267" r:id="rId9"/>
    <p:sldId id="324" r:id="rId10"/>
    <p:sldId id="326" r:id="rId11"/>
    <p:sldId id="327" r:id="rId12"/>
    <p:sldId id="264" r:id="rId13"/>
    <p:sldId id="262" r:id="rId14"/>
    <p:sldId id="325" r:id="rId15"/>
    <p:sldId id="329" r:id="rId16"/>
    <p:sldId id="332" r:id="rId17"/>
    <p:sldId id="337" r:id="rId18"/>
    <p:sldId id="372" r:id="rId19"/>
    <p:sldId id="259" r:id="rId20"/>
    <p:sldId id="336" r:id="rId21"/>
    <p:sldId id="339" r:id="rId22"/>
    <p:sldId id="340" r:id="rId23"/>
    <p:sldId id="341" r:id="rId24"/>
    <p:sldId id="342" r:id="rId25"/>
    <p:sldId id="343" r:id="rId26"/>
    <p:sldId id="353" r:id="rId27"/>
    <p:sldId id="354" r:id="rId28"/>
    <p:sldId id="355" r:id="rId29"/>
    <p:sldId id="357" r:id="rId30"/>
    <p:sldId id="358" r:id="rId31"/>
    <p:sldId id="360" r:id="rId32"/>
    <p:sldId id="361" r:id="rId33"/>
    <p:sldId id="363" r:id="rId34"/>
    <p:sldId id="365" r:id="rId35"/>
    <p:sldId id="366" r:id="rId36"/>
    <p:sldId id="268" r:id="rId37"/>
    <p:sldId id="272" r:id="rId38"/>
    <p:sldId id="368" r:id="rId39"/>
    <p:sldId id="290" r:id="rId40"/>
    <p:sldId id="258" r:id="rId41"/>
    <p:sldId id="271" r:id="rId42"/>
    <p:sldId id="370" r:id="rId43"/>
    <p:sldId id="369" r:id="rId44"/>
  </p:sldIdLst>
  <p:sldSz cx="9144000" cy="5143500" type="screen16x9"/>
  <p:notesSz cx="6858000" cy="9144000"/>
  <p:embeddedFontLst>
    <p:embeddedFont>
      <p:font typeface="Alfa Slab One"/>
      <p:regular r:id="rId46"/>
    </p:embeddedFont>
    <p:embeddedFont>
      <p:font typeface="Bahnschrift SemiBold" panose="020B0502040204020203" pitchFamily="34" charset="0"/>
      <p:bold r:id="rId47"/>
    </p:embeddedFont>
    <p:embeddedFont>
      <p:font typeface="Eras Medium ITC" panose="020B0602030504020804" pitchFamily="34" charset="0"/>
      <p:regular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812"/>
    <a:srgbClr val="242841"/>
    <a:srgbClr val="E95E24"/>
    <a:srgbClr val="6DB911"/>
    <a:srgbClr val="22A84F"/>
    <a:srgbClr val="4DDB7C"/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3A867E-D853-4451-95FE-AA424A060E1C}">
  <a:tblStyle styleId="{DE3A867E-D853-4451-95FE-AA424A060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r>
              <a:rPr lang="en-US" sz="1200" dirty="0">
                <a:latin typeface="Bahnschrift SemiBold" panose="020B0502040204020203" pitchFamily="34" charset="0"/>
              </a:rPr>
              <a:t>Avg Viewers Per Tournament Game, in Millions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bg1"/>
              </a:solidFill>
              <a:latin typeface="Bahnschrift SemiBold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Viewers, in Millions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10.7</c:v>
                </c:pt>
                <c:pt idx="1">
                  <c:v>10.5</c:v>
                </c:pt>
                <c:pt idx="2">
                  <c:v>11.3</c:v>
                </c:pt>
                <c:pt idx="3">
                  <c:v>9.4</c:v>
                </c:pt>
                <c:pt idx="4">
                  <c:v>10.8</c:v>
                </c:pt>
                <c:pt idx="5">
                  <c:v>9.6999999999999993</c:v>
                </c:pt>
                <c:pt idx="6">
                  <c:v>10.5</c:v>
                </c:pt>
                <c:pt idx="7">
                  <c:v>9.4700000000000006</c:v>
                </c:pt>
                <c:pt idx="8">
                  <c:v>10.7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E-43F8-A2B1-1180D4E601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6795584"/>
        <c:axId val="1763937040"/>
      </c:barChart>
      <c:catAx>
        <c:axId val="176679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63937040"/>
        <c:crosses val="autoZero"/>
        <c:auto val="1"/>
        <c:lblAlgn val="ctr"/>
        <c:lblOffset val="100"/>
        <c:noMultiLvlLbl val="0"/>
      </c:catAx>
      <c:valAx>
        <c:axId val="1763937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76679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 b="1">
          <a:solidFill>
            <a:schemeClr val="bg1"/>
          </a:solidFill>
          <a:latin typeface="Aptos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The earth to </a:t>
            </a:r>
            <a:r>
              <a:rPr lang="en-US" dirty="0" err="1"/>
              <a:t>pluto</a:t>
            </a:r>
            <a:r>
              <a:rPr lang="en-US" dirty="0"/>
              <a:t> in dollar bills 60x over.</a:t>
            </a:r>
          </a:p>
        </p:txBody>
      </p:sp>
    </p:spTree>
    <p:extLst>
      <p:ext uri="{BB962C8B-B14F-4D97-AF65-F5344CB8AC3E}">
        <p14:creationId xmlns:p14="http://schemas.microsoft.com/office/powerpoint/2010/main" val="334040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7691e1d1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57691e1d1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Therefore, our odds are not great. Even if we know about basketball, it’s still 1 in 128B. Paring it down to 1</a:t>
            </a:r>
            <a:r>
              <a:rPr lang="en-US" baseline="30000" dirty="0"/>
              <a:t>st</a:t>
            </a:r>
            <a:r>
              <a:rPr lang="en-US" dirty="0"/>
              <a:t> round only, it’s about 4 billion.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188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d36727b3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d36727b3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Therefore…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d526701a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d526701a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Explained further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Explained further once more.</a:t>
            </a:r>
          </a:p>
        </p:txBody>
      </p:sp>
    </p:spTree>
    <p:extLst>
      <p:ext uri="{BB962C8B-B14F-4D97-AF65-F5344CB8AC3E}">
        <p14:creationId xmlns:p14="http://schemas.microsoft.com/office/powerpoint/2010/main" val="1861912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Predictors for no suffix – 6 KenPom stats stand out, and we’ll get to those soon</a:t>
            </a:r>
          </a:p>
          <a:p>
            <a:pPr marL="158750" indent="0">
              <a:buNone/>
            </a:pPr>
            <a:r>
              <a:rPr lang="en-US" dirty="0"/>
              <a:t>(Nothing notable for R64Opp or </a:t>
            </a:r>
            <a:r>
              <a:rPr lang="en-US" dirty="0" err="1"/>
              <a:t>SznOpp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6996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Predictors for the difference between a team and their R64 opponent are the best we’ve seen and are definitely going to be used later. KenPom stats still the best, with others looking interesting.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(Nothing notable for </a:t>
            </a:r>
            <a:r>
              <a:rPr lang="en-US" dirty="0" err="1"/>
              <a:t>Diff_SznOpp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176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want one predictor, like most people. So, what stood out? As we earlier mentioned, the KP stats and the difference between a team’s and their R64 opponents was best after some digging</a:t>
            </a:r>
          </a:p>
        </p:txBody>
      </p:sp>
    </p:spTree>
    <p:extLst>
      <p:ext uri="{BB962C8B-B14F-4D97-AF65-F5344CB8AC3E}">
        <p14:creationId xmlns:p14="http://schemas.microsoft.com/office/powerpoint/2010/main" val="93012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What is </a:t>
            </a:r>
            <a:r>
              <a:rPr lang="en-US" dirty="0" err="1"/>
              <a:t>AdjEM</a:t>
            </a:r>
            <a:r>
              <a:rPr lang="en-US" dirty="0"/>
              <a:t>? Why’s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44072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57691e1d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57691e1d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sidebar on logistic regressions, since that’s the tool we’ll use mostly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7691e1d1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7691e1d1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79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split the data evenly so as to avoid bias &amp; overfitting, and we now look at our first logistic regression, throwing in all 12 variables from earlier. This is how it’s done, as well as MBC’s.</a:t>
            </a:r>
          </a:p>
        </p:txBody>
      </p:sp>
    </p:spTree>
    <p:extLst>
      <p:ext uri="{BB962C8B-B14F-4D97-AF65-F5344CB8AC3E}">
        <p14:creationId xmlns:p14="http://schemas.microsoft.com/office/powerpoint/2010/main" val="1648266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No statistical significance yet, and our predictions from a metric standpoint aren’t amazing. Diff variables are much better with p-values, so we’ll roll with just those</a:t>
            </a:r>
          </a:p>
        </p:txBody>
      </p:sp>
    </p:spTree>
    <p:extLst>
      <p:ext uri="{BB962C8B-B14F-4D97-AF65-F5344CB8AC3E}">
        <p14:creationId xmlns:p14="http://schemas.microsoft.com/office/powerpoint/2010/main" val="3264551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Still no statistical significance, but our metrics are improving. 3 stand out again, so we cut them out</a:t>
            </a:r>
          </a:p>
        </p:txBody>
      </p:sp>
    </p:spTree>
    <p:extLst>
      <p:ext uri="{BB962C8B-B14F-4D97-AF65-F5344CB8AC3E}">
        <p14:creationId xmlns:p14="http://schemas.microsoft.com/office/powerpoint/2010/main" val="83891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Still no statistical significance, but our metrics are improving further. Now would be where I would just cut out the </a:t>
            </a:r>
            <a:r>
              <a:rPr lang="en-US" dirty="0" err="1"/>
              <a:t>larget</a:t>
            </a:r>
            <a:r>
              <a:rPr lang="en-US" dirty="0"/>
              <a:t> p-value, but we know the relationship between AdjEM and AdjO/D. Let’s see them each in their own models.</a:t>
            </a:r>
          </a:p>
        </p:txBody>
      </p:sp>
    </p:spTree>
    <p:extLst>
      <p:ext uri="{BB962C8B-B14F-4D97-AF65-F5344CB8AC3E}">
        <p14:creationId xmlns:p14="http://schemas.microsoft.com/office/powerpoint/2010/main" val="1038304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We’re finally where we </a:t>
            </a:r>
            <a:r>
              <a:rPr lang="en-US" dirty="0" err="1"/>
              <a:t>wanna</a:t>
            </a:r>
            <a:r>
              <a:rPr lang="en-US" dirty="0"/>
              <a:t> be. Statistical significance + still-good metrics, and they’re incredibly similar. Go with difference in AdjEM. It’s TRUSTWORTHY and CORRECT AS CAN BE.</a:t>
            </a:r>
          </a:p>
        </p:txBody>
      </p:sp>
    </p:spTree>
    <p:extLst>
      <p:ext uri="{BB962C8B-B14F-4D97-AF65-F5344CB8AC3E}">
        <p14:creationId xmlns:p14="http://schemas.microsoft.com/office/powerpoint/2010/main" val="2152325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 graph for AdjEM.</a:t>
            </a:r>
          </a:p>
        </p:txBody>
      </p:sp>
    </p:spTree>
    <p:extLst>
      <p:ext uri="{BB962C8B-B14F-4D97-AF65-F5344CB8AC3E}">
        <p14:creationId xmlns:p14="http://schemas.microsoft.com/office/powerpoint/2010/main" val="71404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Being a basketball fan has shown how conferences are treated and respected differently – and they should be. Ex: SEC and Sun Belt play in same region. Explanation of high-major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9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Likewise, here are all the conference’s records in the first round. Note MVC, AAC, and WCC being only mid-majors better than a high-major – that is explained by powerhouses that moved on, as only WCC’s are left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74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also have to be careful of the two mid-majors with the most appearances, as they are under .500, being inconsistent…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76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Mountain West being almost consistently bad against high-major talent.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75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d52670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d52670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Porter coined the term, </a:t>
            </a:r>
            <a:r>
              <a:rPr lang="en-US" dirty="0" err="1"/>
              <a:t>Musberger</a:t>
            </a:r>
            <a:r>
              <a:rPr lang="en-US" dirty="0"/>
              <a:t> popularized it in the 1980’s during CBS broadcasts of the tourney, now describes the tournament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for conf v conf matchups, these are the most common ones. The only standouts are Big East v Big South (6-0) and ACC v Big 10 (1-6).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497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go on to seeds. 2 items pop up: symmetry of WLP (meh), and the WLP does not always decrease (?). Regardless, we start our discussion with…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765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seeds. They only need to worry when their 15 seed opponent is under 4, with only one loss ever – Missouri v Norfolk St, the same outlier from earlier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70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move on to 3 and 4 seeds, and a clear pattern emerges – when a team has an AdjEM over 25 or their opponent’s is below 6, a win has occurred in all cases but Iowa St’s loss to UAB in 2015 (38-1).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368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that being said, I sadly couldn’t find much for seeds 5 or 6. Other than a general propensity for the better team winning, not much was there.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811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d36727b3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dd36727b3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for the 7 and 8 seed, a lot happens depending on the team’s AdjEM; those above are 28-7, while those below are 30-31. Not a death knell, but work looking at.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81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7691e1d1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7691e1d1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 I going to talk about 1 seeds? No.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57691e1d1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57691e1d1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+ stipulations of…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d526701a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d526701a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Explained further.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757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b6a0365c28_0_3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b6a0365c28_0_3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whole point was for bracketology. How would we do?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7691e1d1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7691e1d1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Viewership across the average game has always been high – lowest since 2013 was 2016, which had the best national championship in awhile. That + casual viewing equals…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6a0365c28_0_3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6a0365c28_0_3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Here’s how we’d do just going off of AdjEM. Not bad, but 24/32 isn’t much better than how I did (22/32). However, the majority of these failures have a stipulation that could be applied.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57691e1d1b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57691e1d1b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57691e1d1b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57691e1d1b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281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b6a0365c28_0_3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b6a0365c28_0_3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whole point was for bracketology. How would we do?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641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57691e1d1b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57691e1d1b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Bracketology; people’s innate desires + Joe Lunardi + Warren Buffett’s offers = even the most casual fan delving into it. How many?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7691e1d1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57691e1d1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20M filled out in 2023 alone on THEIR service, including a peak of 26K. This does not include Yahoo, CBS, NCAA, or paper entries. With that many being filled out…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7691e1d1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7691e1d1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d526701a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d526701a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Bracket explanation – selection by committee (all 64 teams, ignoring play-ins), ordered by quality of team and divided into 4 regions. Probability?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57691e1d1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57691e1d1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big ole number, 2 to the 63</a:t>
            </a:r>
            <a:r>
              <a:rPr lang="en-US" baseline="30000" dirty="0"/>
              <a:t>rd</a:t>
            </a:r>
            <a:r>
              <a:rPr lang="en-US" dirty="0"/>
              <a:t>, 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61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48825" y="848600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902475" y="1879100"/>
            <a:ext cx="3339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131175" y="2463675"/>
            <a:ext cx="53511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2" hasCustomPrompt="1"/>
          </p:nvPr>
        </p:nvSpPr>
        <p:spPr>
          <a:xfrm>
            <a:off x="1131163" y="968025"/>
            <a:ext cx="21504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1131163" y="3728475"/>
            <a:ext cx="535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714350" y="2559925"/>
            <a:ext cx="5715300" cy="1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 hasCustomPrompt="1"/>
          </p:nvPr>
        </p:nvSpPr>
        <p:spPr>
          <a:xfrm>
            <a:off x="3496800" y="894025"/>
            <a:ext cx="21504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896450" y="3802475"/>
            <a:ext cx="535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952375" y="3189813"/>
            <a:ext cx="46296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1952375" y="1995238"/>
            <a:ext cx="46296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2"/>
          </p:nvPr>
        </p:nvSpPr>
        <p:spPr>
          <a:xfrm>
            <a:off x="3364525" y="3430088"/>
            <a:ext cx="46296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3364525" y="2235513"/>
            <a:ext cx="46296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_1_1_1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0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51" name="Google Shape;251;p40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" name="Google Shape;252;p40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1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7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329" name="Google Shape;329;p47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47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1"/>
          </p:nvPr>
        </p:nvSpPr>
        <p:spPr>
          <a:xfrm>
            <a:off x="1112425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7"/>
          <p:cNvSpPr txBox="1">
            <a:spLocks noGrp="1"/>
          </p:cNvSpPr>
          <p:nvPr>
            <p:ph type="subTitle" idx="2"/>
          </p:nvPr>
        </p:nvSpPr>
        <p:spPr>
          <a:xfrm>
            <a:off x="1112425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subTitle" idx="3"/>
          </p:nvPr>
        </p:nvSpPr>
        <p:spPr>
          <a:xfrm>
            <a:off x="5584150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ubTitle" idx="4"/>
          </p:nvPr>
        </p:nvSpPr>
        <p:spPr>
          <a:xfrm>
            <a:off x="5584150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subTitle" idx="5"/>
          </p:nvPr>
        </p:nvSpPr>
        <p:spPr>
          <a:xfrm>
            <a:off x="1112425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subTitle" idx="6"/>
          </p:nvPr>
        </p:nvSpPr>
        <p:spPr>
          <a:xfrm>
            <a:off x="1112425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ubTitle" idx="7"/>
          </p:nvPr>
        </p:nvSpPr>
        <p:spPr>
          <a:xfrm>
            <a:off x="5584150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subTitle" idx="8"/>
          </p:nvPr>
        </p:nvSpPr>
        <p:spPr>
          <a:xfrm>
            <a:off x="5584150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7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50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368" name="Google Shape;368;p50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9" name="Google Shape;369;p50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0" name="Google Shape;370;p5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50"/>
          <p:cNvSpPr txBox="1">
            <a:spLocks noGrp="1"/>
          </p:cNvSpPr>
          <p:nvPr>
            <p:ph type="subTitle" idx="1"/>
          </p:nvPr>
        </p:nvSpPr>
        <p:spPr>
          <a:xfrm>
            <a:off x="1909431" y="1906051"/>
            <a:ext cx="2263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subTitle" idx="2"/>
          </p:nvPr>
        </p:nvSpPr>
        <p:spPr>
          <a:xfrm>
            <a:off x="1909431" y="1387350"/>
            <a:ext cx="2263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subTitle" idx="3"/>
          </p:nvPr>
        </p:nvSpPr>
        <p:spPr>
          <a:xfrm>
            <a:off x="4971369" y="1906050"/>
            <a:ext cx="2263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0"/>
          <p:cNvSpPr txBox="1">
            <a:spLocks noGrp="1"/>
          </p:cNvSpPr>
          <p:nvPr>
            <p:ph type="subTitle" idx="4"/>
          </p:nvPr>
        </p:nvSpPr>
        <p:spPr>
          <a:xfrm>
            <a:off x="4971369" y="1387350"/>
            <a:ext cx="2263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subTitle" idx="5"/>
          </p:nvPr>
        </p:nvSpPr>
        <p:spPr>
          <a:xfrm>
            <a:off x="1909431" y="3654425"/>
            <a:ext cx="2263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50"/>
          <p:cNvSpPr txBox="1">
            <a:spLocks noGrp="1"/>
          </p:cNvSpPr>
          <p:nvPr>
            <p:ph type="subTitle" idx="6"/>
          </p:nvPr>
        </p:nvSpPr>
        <p:spPr>
          <a:xfrm>
            <a:off x="1909431" y="3135724"/>
            <a:ext cx="2263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0"/>
          <p:cNvSpPr txBox="1">
            <a:spLocks noGrp="1"/>
          </p:cNvSpPr>
          <p:nvPr>
            <p:ph type="subTitle" idx="7"/>
          </p:nvPr>
        </p:nvSpPr>
        <p:spPr>
          <a:xfrm>
            <a:off x="4971369" y="3654424"/>
            <a:ext cx="22632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8"/>
          </p:nvPr>
        </p:nvSpPr>
        <p:spPr>
          <a:xfrm>
            <a:off x="4971369" y="3135724"/>
            <a:ext cx="22632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1">
    <p:bg>
      <p:bgPr>
        <a:solidFill>
          <a:schemeClr val="dk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5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413" name="Google Shape;413;p5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4" name="Google Shape;414;p5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5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 txBox="1">
            <a:spLocks noGrp="1"/>
          </p:cNvSpPr>
          <p:nvPr>
            <p:ph type="subTitle" idx="1"/>
          </p:nvPr>
        </p:nvSpPr>
        <p:spPr>
          <a:xfrm>
            <a:off x="1059065" y="1748192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53"/>
          <p:cNvSpPr txBox="1">
            <a:spLocks noGrp="1"/>
          </p:cNvSpPr>
          <p:nvPr>
            <p:ph type="subTitle" idx="2"/>
          </p:nvPr>
        </p:nvSpPr>
        <p:spPr>
          <a:xfrm>
            <a:off x="1059065" y="1395867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3"/>
          <p:cNvSpPr txBox="1">
            <a:spLocks noGrp="1"/>
          </p:cNvSpPr>
          <p:nvPr>
            <p:ph type="subTitle" idx="3"/>
          </p:nvPr>
        </p:nvSpPr>
        <p:spPr>
          <a:xfrm>
            <a:off x="1059052" y="2806879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53"/>
          <p:cNvSpPr txBox="1">
            <a:spLocks noGrp="1"/>
          </p:cNvSpPr>
          <p:nvPr>
            <p:ph type="subTitle" idx="4"/>
          </p:nvPr>
        </p:nvSpPr>
        <p:spPr>
          <a:xfrm>
            <a:off x="1059070" y="2454554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subTitle" idx="5"/>
          </p:nvPr>
        </p:nvSpPr>
        <p:spPr>
          <a:xfrm>
            <a:off x="5042599" y="1748192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subTitle" idx="6"/>
          </p:nvPr>
        </p:nvSpPr>
        <p:spPr>
          <a:xfrm>
            <a:off x="5042634" y="1395867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subTitle" idx="7"/>
          </p:nvPr>
        </p:nvSpPr>
        <p:spPr>
          <a:xfrm>
            <a:off x="1059065" y="3865542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53"/>
          <p:cNvSpPr txBox="1">
            <a:spLocks noGrp="1"/>
          </p:cNvSpPr>
          <p:nvPr>
            <p:ph type="subTitle" idx="8"/>
          </p:nvPr>
        </p:nvSpPr>
        <p:spPr>
          <a:xfrm>
            <a:off x="1059065" y="3513242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subTitle" idx="9"/>
          </p:nvPr>
        </p:nvSpPr>
        <p:spPr>
          <a:xfrm>
            <a:off x="5042630" y="2806867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3"/>
          <p:cNvSpPr txBox="1">
            <a:spLocks noGrp="1"/>
          </p:cNvSpPr>
          <p:nvPr>
            <p:ph type="subTitle" idx="13"/>
          </p:nvPr>
        </p:nvSpPr>
        <p:spPr>
          <a:xfrm>
            <a:off x="5042648" y="2454567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3"/>
          <p:cNvSpPr txBox="1">
            <a:spLocks noGrp="1"/>
          </p:cNvSpPr>
          <p:nvPr>
            <p:ph type="subTitle" idx="14"/>
          </p:nvPr>
        </p:nvSpPr>
        <p:spPr>
          <a:xfrm>
            <a:off x="5042599" y="3865542"/>
            <a:ext cx="3042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3"/>
          <p:cNvSpPr txBox="1">
            <a:spLocks noGrp="1"/>
          </p:cNvSpPr>
          <p:nvPr>
            <p:ph type="subTitle" idx="15"/>
          </p:nvPr>
        </p:nvSpPr>
        <p:spPr>
          <a:xfrm>
            <a:off x="5042634" y="3513242"/>
            <a:ext cx="30423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_1_1_1_1_1"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_1_1_1_1_1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5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440" name="Google Shape;440;p5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1" name="Google Shape;441;p5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5400000" flipH="1">
            <a:off x="-1114550" y="743900"/>
            <a:ext cx="3655500" cy="3655500"/>
          </a:xfrm>
          <a:prstGeom prst="pie">
            <a:avLst>
              <a:gd name="adj1" fmla="val 0"/>
              <a:gd name="adj2" fmla="val 1080008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971613" y="1574875"/>
            <a:ext cx="53511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21288" y="1574875"/>
            <a:ext cx="21504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71613" y="3240775"/>
            <a:ext cx="535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22" name="Google Shape;22;p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23;p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817300" y="2114400"/>
            <a:ext cx="3509400" cy="15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8" name="Google Shape;28;p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5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425525" y="32987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425525" y="2867137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333725" y="3288525"/>
            <a:ext cx="23847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333725" y="2858650"/>
            <a:ext cx="23847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37" name="Google Shape;37;p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38;p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713200" y="539513"/>
            <a:ext cx="7717600" cy="4064400"/>
            <a:chOff x="713125" y="539500"/>
            <a:chExt cx="7717600" cy="406440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69;p1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" name="Google Shape;70;p14"/>
            <p:cNvCxnSpPr>
              <a:stCxn id="69" idx="2"/>
            </p:cNvCxnSpPr>
            <p:nvPr/>
          </p:nvCxnSpPr>
          <p:spPr>
            <a:xfrm rot="10800000">
              <a:off x="45719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713125" y="2912025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4"/>
            <p:cNvCxnSpPr/>
            <p:nvPr/>
          </p:nvCxnSpPr>
          <p:spPr>
            <a:xfrm rot="10800000">
              <a:off x="17602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4"/>
            <p:cNvCxnSpPr/>
            <p:nvPr/>
          </p:nvCxnSpPr>
          <p:spPr>
            <a:xfrm rot="10800000">
              <a:off x="7378100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3" hasCustomPrompt="1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6" hasCustomPrompt="1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9" hasCustomPrompt="1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5" hasCustomPrompt="1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5"/>
          <p:cNvGrpSpPr/>
          <p:nvPr/>
        </p:nvGrpSpPr>
        <p:grpSpPr>
          <a:xfrm>
            <a:off x="713300" y="539513"/>
            <a:ext cx="7717500" cy="4064400"/>
            <a:chOff x="713225" y="539500"/>
            <a:chExt cx="7717500" cy="4064400"/>
          </a:xfrm>
        </p:grpSpPr>
        <p:cxnSp>
          <p:nvCxnSpPr>
            <p:cNvPr id="89" name="Google Shape;89;p15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15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897170" y="3153085"/>
            <a:ext cx="1562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897170" y="2634385"/>
            <a:ext cx="1562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3" hasCustomPrompt="1"/>
          </p:nvPr>
        </p:nvSpPr>
        <p:spPr>
          <a:xfrm>
            <a:off x="1261666" y="197566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4752758" y="3153085"/>
            <a:ext cx="1562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4752758" y="2634385"/>
            <a:ext cx="1562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6" hasCustomPrompt="1"/>
          </p:nvPr>
        </p:nvSpPr>
        <p:spPr>
          <a:xfrm>
            <a:off x="5117252" y="197566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7"/>
          </p:nvPr>
        </p:nvSpPr>
        <p:spPr>
          <a:xfrm>
            <a:off x="2824958" y="3153085"/>
            <a:ext cx="1562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8"/>
          </p:nvPr>
        </p:nvSpPr>
        <p:spPr>
          <a:xfrm>
            <a:off x="2824958" y="2634385"/>
            <a:ext cx="1562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9" hasCustomPrompt="1"/>
          </p:nvPr>
        </p:nvSpPr>
        <p:spPr>
          <a:xfrm>
            <a:off x="3189459" y="197566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3"/>
          </p:nvPr>
        </p:nvSpPr>
        <p:spPr>
          <a:xfrm>
            <a:off x="6680545" y="3153085"/>
            <a:ext cx="1562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4"/>
          </p:nvPr>
        </p:nvSpPr>
        <p:spPr>
          <a:xfrm>
            <a:off x="6680545" y="2634385"/>
            <a:ext cx="1562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15" hasCustomPrompt="1"/>
          </p:nvPr>
        </p:nvSpPr>
        <p:spPr>
          <a:xfrm>
            <a:off x="7045045" y="1975647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75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86" r:id="rId14"/>
    <p:sldLayoutId id="2147483693" r:id="rId15"/>
    <p:sldLayoutId id="2147483696" r:id="rId16"/>
    <p:sldLayoutId id="2147483699" r:id="rId17"/>
    <p:sldLayoutId id="2147483701" r:id="rId18"/>
    <p:sldLayoutId id="214748370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>
            <a:spLocks noGrp="1"/>
          </p:cNvSpPr>
          <p:nvPr>
            <p:ph type="ctrTitle"/>
          </p:nvPr>
        </p:nvSpPr>
        <p:spPr>
          <a:xfrm>
            <a:off x="2048825" y="1270424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Bahnschrift SemiBold" panose="020B0502040204020203" pitchFamily="34" charset="0"/>
              </a:rPr>
              <a:t>How Mad is</a:t>
            </a:r>
            <a:br>
              <a:rPr lang="en" sz="3600" dirty="0">
                <a:latin typeface="Bahnschrift SemiBold" panose="020B0502040204020203" pitchFamily="34" charset="0"/>
              </a:rPr>
            </a:br>
            <a:r>
              <a:rPr lang="en" sz="3600" dirty="0">
                <a:latin typeface="Bahnschrift SemiBold" panose="020B0502040204020203" pitchFamily="34" charset="0"/>
              </a:rPr>
              <a:t>March Madness?</a:t>
            </a:r>
            <a:endParaRPr sz="3600" dirty="0">
              <a:latin typeface="Bahnschrift SemiBold" panose="020B0502040204020203" pitchFamily="34" charset="0"/>
            </a:endParaRPr>
          </a:p>
        </p:txBody>
      </p:sp>
      <p:grpSp>
        <p:nvGrpSpPr>
          <p:cNvPr id="459" name="Google Shape;459;p62"/>
          <p:cNvGrpSpPr/>
          <p:nvPr/>
        </p:nvGrpSpPr>
        <p:grpSpPr>
          <a:xfrm>
            <a:off x="4259487" y="2575185"/>
            <a:ext cx="624975" cy="624950"/>
            <a:chOff x="4259475" y="2709406"/>
            <a:chExt cx="624975" cy="624950"/>
          </a:xfrm>
        </p:grpSpPr>
        <p:sp>
          <p:nvSpPr>
            <p:cNvPr id="460" name="Google Shape;460;p62"/>
            <p:cNvSpPr/>
            <p:nvPr/>
          </p:nvSpPr>
          <p:spPr>
            <a:xfrm>
              <a:off x="42759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2"/>
            <p:cNvSpPr/>
            <p:nvPr/>
          </p:nvSpPr>
          <p:spPr>
            <a:xfrm>
              <a:off x="4259475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62"/>
          <p:cNvGrpSpPr/>
          <p:nvPr/>
        </p:nvGrpSpPr>
        <p:grpSpPr>
          <a:xfrm>
            <a:off x="5150912" y="2575185"/>
            <a:ext cx="624975" cy="624950"/>
            <a:chOff x="5150900" y="2709406"/>
            <a:chExt cx="624975" cy="624950"/>
          </a:xfrm>
        </p:grpSpPr>
        <p:sp>
          <p:nvSpPr>
            <p:cNvPr id="463" name="Google Shape;463;p62"/>
            <p:cNvSpPr/>
            <p:nvPr/>
          </p:nvSpPr>
          <p:spPr>
            <a:xfrm rot="10800000" flipH="1">
              <a:off x="5167400" y="272545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2"/>
            <p:cNvSpPr/>
            <p:nvPr/>
          </p:nvSpPr>
          <p:spPr>
            <a:xfrm rot="10800000" flipH="1">
              <a:off x="515090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62"/>
          <p:cNvGrpSpPr/>
          <p:nvPr/>
        </p:nvGrpSpPr>
        <p:grpSpPr>
          <a:xfrm>
            <a:off x="3368062" y="2575185"/>
            <a:ext cx="624975" cy="624950"/>
            <a:chOff x="3368050" y="2709406"/>
            <a:chExt cx="624975" cy="624950"/>
          </a:xfrm>
        </p:grpSpPr>
        <p:sp>
          <p:nvSpPr>
            <p:cNvPr id="466" name="Google Shape;466;p62"/>
            <p:cNvSpPr/>
            <p:nvPr/>
          </p:nvSpPr>
          <p:spPr>
            <a:xfrm flipH="1">
              <a:off x="33845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2"/>
            <p:cNvSpPr/>
            <p:nvPr/>
          </p:nvSpPr>
          <p:spPr>
            <a:xfrm flipH="1">
              <a:off x="336805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62"/>
          <p:cNvGrpSpPr/>
          <p:nvPr/>
        </p:nvGrpSpPr>
        <p:grpSpPr>
          <a:xfrm>
            <a:off x="7129475" y="1270475"/>
            <a:ext cx="2602500" cy="2602500"/>
            <a:chOff x="7129475" y="1270500"/>
            <a:chExt cx="2602500" cy="2602500"/>
          </a:xfrm>
        </p:grpSpPr>
        <p:sp>
          <p:nvSpPr>
            <p:cNvPr id="469" name="Google Shape;469;p62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2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2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2"/>
          <p:cNvGrpSpPr/>
          <p:nvPr/>
        </p:nvGrpSpPr>
        <p:grpSpPr>
          <a:xfrm flipH="1">
            <a:off x="-588025" y="1270425"/>
            <a:ext cx="2602500" cy="2602500"/>
            <a:chOff x="7129475" y="1270500"/>
            <a:chExt cx="2602500" cy="2602500"/>
          </a:xfrm>
        </p:grpSpPr>
        <p:sp>
          <p:nvSpPr>
            <p:cNvPr id="473" name="Google Shape;473;p62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2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2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C6EB925-ED6F-D572-CE65-4A7334EE8D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902462" y="3403012"/>
            <a:ext cx="3339000" cy="5187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Lance Bowman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ite Pluto - Farmers' Almanac - Plan Your Day. Grow Your Life.">
            <a:extLst>
              <a:ext uri="{FF2B5EF4-FFF2-40B4-BE49-F238E27FC236}">
                <a16:creationId xmlns:a16="http://schemas.microsoft.com/office/drawing/2014/main" id="{144255DB-90BF-4E02-A528-3555B53E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 b="6897"/>
          <a:stretch/>
        </p:blipFill>
        <p:spPr bwMode="auto">
          <a:xfrm>
            <a:off x="568219" y="217530"/>
            <a:ext cx="8007562" cy="47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6B488B-F860-44B2-9B39-9653638B55AC}"/>
              </a:ext>
            </a:extLst>
          </p:cNvPr>
          <p:cNvGrpSpPr/>
          <p:nvPr/>
        </p:nvGrpSpPr>
        <p:grpSpPr>
          <a:xfrm>
            <a:off x="3735494" y="470283"/>
            <a:ext cx="3867073" cy="2228960"/>
            <a:chOff x="3735494" y="470283"/>
            <a:chExt cx="3867073" cy="22289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77719B-800D-4672-9F10-6B09FF779800}"/>
                </a:ext>
              </a:extLst>
            </p:cNvPr>
            <p:cNvGrpSpPr/>
            <p:nvPr/>
          </p:nvGrpSpPr>
          <p:grpSpPr>
            <a:xfrm>
              <a:off x="3735494" y="1644529"/>
              <a:ext cx="1454355" cy="1054714"/>
              <a:chOff x="3735494" y="1644529"/>
              <a:chExt cx="1454355" cy="1054714"/>
            </a:xfrm>
          </p:grpSpPr>
          <p:pic>
            <p:nvPicPr>
              <p:cNvPr id="1030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47C55232-65ED-4923-A3CA-B59F47EE4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630076" y="231853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4B6DB383-6194-4E78-9DB6-290B946E6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768930" y="224741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F429CFA0-1236-4496-BD9F-35075162E0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907786" y="2176291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6A3186E8-944D-48E2-83C8-8D6FAF63E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053466" y="2103244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76D76546-E589-447F-9687-5AEF66F36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199148" y="204021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85E4CF73-80B7-44B0-87B0-0DBB545A36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344830" y="196909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2F0A69BF-2BBF-43FC-B89E-9AABCBAB9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495045" y="1896043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F1BF7277-82A8-4064-957D-D00882919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652090" y="1822995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6A22A749-DABA-432E-A7BD-08B17E5D5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809137" y="1749947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860B927-C764-4920-AE59-9E7053F7F3B5}"/>
                </a:ext>
              </a:extLst>
            </p:cNvPr>
            <p:cNvGrpSpPr/>
            <p:nvPr/>
          </p:nvGrpSpPr>
          <p:grpSpPr>
            <a:xfrm>
              <a:off x="5087537" y="989740"/>
              <a:ext cx="1454355" cy="1054714"/>
              <a:chOff x="3735494" y="1644529"/>
              <a:chExt cx="1454355" cy="1054714"/>
            </a:xfrm>
          </p:grpSpPr>
          <p:pic>
            <p:nvPicPr>
              <p:cNvPr id="28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CC1BE53E-283A-4659-9866-F3010D5AE1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630076" y="231853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DCF7B3A3-8AE4-4F2B-A7E3-287EE50AC4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768930" y="224741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65205FB9-EE5C-4EB7-9DB4-4409A3186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907786" y="2176291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A0F37DA2-5086-4669-A167-DD45E1E7F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053466" y="2103244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E19D9FA8-AB16-4D42-9A37-AF0EB9FAC8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199148" y="204021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1683CBE7-7CD7-4956-A1C2-C71CE9EE4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344830" y="196909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AD31E566-B102-4E7D-9E6C-EC1DCA6FD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495045" y="1896043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1D655CB4-8FF7-4362-99AA-EAF5661147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652090" y="1822995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AE3B50D1-2D6F-48E8-A706-2E8A2D257A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809137" y="1749947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FD6AB7E-F2A2-41D7-9418-B7C9E5CF2394}"/>
                </a:ext>
              </a:extLst>
            </p:cNvPr>
            <p:cNvGrpSpPr/>
            <p:nvPr/>
          </p:nvGrpSpPr>
          <p:grpSpPr>
            <a:xfrm>
              <a:off x="6462304" y="470283"/>
              <a:ext cx="1140263" cy="908618"/>
              <a:chOff x="3735494" y="1790625"/>
              <a:chExt cx="1140263" cy="908618"/>
            </a:xfrm>
          </p:grpSpPr>
          <p:pic>
            <p:nvPicPr>
              <p:cNvPr id="38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41A5262B-29CC-4F75-A35C-DBD1F1334E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630076" y="231853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4AA58A60-43F0-4D8B-B4D7-47640383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768930" y="2247412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ED29A455-0E51-4B8D-A731-7BE4958C5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3907786" y="2176291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14B0D061-2B03-4707-9AC1-14ACBA9D0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053466" y="2103244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2ECDC39D-7753-4053-9DBB-D34DB1CA2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199148" y="204021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BB9FE2CA-FF58-4846-A9BF-498F4FEED3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344830" y="1969090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Bank Cartoon png download - 512*512 - Free Transparent United States  Onedollar Bill png Download. - CleanPNG / KissPNG">
                <a:extLst>
                  <a:ext uri="{FF2B5EF4-FFF2-40B4-BE49-F238E27FC236}">
                    <a16:creationId xmlns:a16="http://schemas.microsoft.com/office/drawing/2014/main" id="{289EEE17-D113-4D22-9A66-23A29416D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1418" r="21333" b="22513"/>
              <a:stretch/>
            </p:blipFill>
            <p:spPr bwMode="auto">
              <a:xfrm rot="3921167">
                <a:off x="4495045" y="1896043"/>
                <a:ext cx="486129" cy="27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FA1386-9D58-4774-B348-A2D639EDA0B3}"/>
              </a:ext>
            </a:extLst>
          </p:cNvPr>
          <p:cNvGrpSpPr/>
          <p:nvPr/>
        </p:nvGrpSpPr>
        <p:grpSpPr>
          <a:xfrm>
            <a:off x="6142679" y="1735011"/>
            <a:ext cx="654189" cy="696799"/>
            <a:chOff x="6142679" y="1735011"/>
            <a:chExt cx="654189" cy="69679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D9B028-FDFD-419B-8B41-0A32BEDBA682}"/>
                </a:ext>
              </a:extLst>
            </p:cNvPr>
            <p:cNvCxnSpPr>
              <a:cxnSpLocks/>
            </p:cNvCxnSpPr>
            <p:nvPr/>
          </p:nvCxnSpPr>
          <p:spPr>
            <a:xfrm>
              <a:off x="6142679" y="1735011"/>
              <a:ext cx="176324" cy="344702"/>
            </a:xfrm>
            <a:prstGeom prst="line">
              <a:avLst/>
            </a:prstGeom>
            <a:ln w="28575">
              <a:solidFill>
                <a:srgbClr val="22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F96838-3170-4612-867D-9540DE6B4D64}"/>
                </a:ext>
              </a:extLst>
            </p:cNvPr>
            <p:cNvSpPr txBox="1"/>
            <p:nvPr/>
          </p:nvSpPr>
          <p:spPr>
            <a:xfrm>
              <a:off x="6160611" y="2062478"/>
              <a:ext cx="63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22A84F"/>
                  </a:solidFill>
                  <a:latin typeface="Bahnschrift SemiBold" panose="020B0502040204020203" pitchFamily="34" charset="0"/>
                </a:rPr>
                <a:t>60x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495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75"/>
          <p:cNvGrpSpPr/>
          <p:nvPr/>
        </p:nvGrpSpPr>
        <p:grpSpPr>
          <a:xfrm>
            <a:off x="717450" y="1112250"/>
            <a:ext cx="7709100" cy="3491700"/>
            <a:chOff x="717500" y="1112250"/>
            <a:chExt cx="7709100" cy="3491700"/>
          </a:xfrm>
        </p:grpSpPr>
        <p:cxnSp>
          <p:nvCxnSpPr>
            <p:cNvPr id="787" name="Google Shape;787;p75"/>
            <p:cNvCxnSpPr/>
            <p:nvPr/>
          </p:nvCxnSpPr>
          <p:spPr>
            <a:xfrm rot="10800000">
              <a:off x="4572050" y="1112250"/>
              <a:ext cx="0" cy="3491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75"/>
            <p:cNvCxnSpPr/>
            <p:nvPr/>
          </p:nvCxnSpPr>
          <p:spPr>
            <a:xfrm rot="10800000">
              <a:off x="717500" y="2830100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9" name="Google Shape;789;p75"/>
          <p:cNvSpPr/>
          <p:nvPr/>
        </p:nvSpPr>
        <p:spPr>
          <a:xfrm>
            <a:off x="4121100" y="2392473"/>
            <a:ext cx="901800" cy="901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SemiBold" panose="020B0502040204020203" pitchFamily="34" charset="0"/>
            </a:endParaRPr>
          </a:p>
        </p:txBody>
      </p:sp>
      <p:sp>
        <p:nvSpPr>
          <p:cNvPr id="2" name="Google Shape;1074;p85">
            <a:extLst>
              <a:ext uri="{FF2B5EF4-FFF2-40B4-BE49-F238E27FC236}">
                <a16:creationId xmlns:a16="http://schemas.microsoft.com/office/drawing/2014/main" id="{4B1B5E5A-33FC-F210-2FEE-8E312FF87CD8}"/>
              </a:ext>
            </a:extLst>
          </p:cNvPr>
          <p:cNvSpPr txBox="1">
            <a:spLocks/>
          </p:cNvSpPr>
          <p:nvPr/>
        </p:nvSpPr>
        <p:spPr>
          <a:xfrm>
            <a:off x="775702" y="1378188"/>
            <a:ext cx="3636815" cy="63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1800" dirty="0">
                <a:latin typeface="Bahnschrift SemiBold" panose="020B0502040204020203" pitchFamily="34" charset="0"/>
              </a:rPr>
              <a:t>9,223,372,036,854,775,808</a:t>
            </a:r>
            <a:endParaRPr lang="en" sz="3600" dirty="0">
              <a:latin typeface="Bahnschrift SemiBold" panose="020B0502040204020203" pitchFamily="34" charset="0"/>
            </a:endParaRPr>
          </a:p>
        </p:txBody>
      </p:sp>
      <p:sp>
        <p:nvSpPr>
          <p:cNvPr id="3" name="Google Shape;1072;p85">
            <a:extLst>
              <a:ext uri="{FF2B5EF4-FFF2-40B4-BE49-F238E27FC236}">
                <a16:creationId xmlns:a16="http://schemas.microsoft.com/office/drawing/2014/main" id="{D8C455FE-A5DE-3101-F274-B8C3457C2862}"/>
              </a:ext>
            </a:extLst>
          </p:cNvPr>
          <p:cNvSpPr txBox="1">
            <a:spLocks/>
          </p:cNvSpPr>
          <p:nvPr/>
        </p:nvSpPr>
        <p:spPr>
          <a:xfrm>
            <a:off x="1108509" y="1988176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possible brackets in the tournament</a:t>
            </a:r>
          </a:p>
        </p:txBody>
      </p:sp>
      <p:sp>
        <p:nvSpPr>
          <p:cNvPr id="4" name="Google Shape;1074;p85">
            <a:extLst>
              <a:ext uri="{FF2B5EF4-FFF2-40B4-BE49-F238E27FC236}">
                <a16:creationId xmlns:a16="http://schemas.microsoft.com/office/drawing/2014/main" id="{CE2E9EF0-E6B2-BFB7-CCE6-2D624CC73CD4}"/>
              </a:ext>
            </a:extLst>
          </p:cNvPr>
          <p:cNvSpPr txBox="1">
            <a:spLocks/>
          </p:cNvSpPr>
          <p:nvPr/>
        </p:nvSpPr>
        <p:spPr>
          <a:xfrm>
            <a:off x="775702" y="3105662"/>
            <a:ext cx="3636815" cy="63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3200" dirty="0">
                <a:latin typeface="Bahnschrift SemiBold" panose="020B0502040204020203" pitchFamily="34" charset="0"/>
              </a:rPr>
              <a:t>4,294,967,296</a:t>
            </a:r>
            <a:endParaRPr lang="en" sz="5400" dirty="0">
              <a:latin typeface="Bahnschrift SemiBold" panose="020B0502040204020203" pitchFamily="34" charset="0"/>
            </a:endParaRPr>
          </a:p>
        </p:txBody>
      </p:sp>
      <p:sp>
        <p:nvSpPr>
          <p:cNvPr id="5" name="Google Shape;1072;p85">
            <a:extLst>
              <a:ext uri="{FF2B5EF4-FFF2-40B4-BE49-F238E27FC236}">
                <a16:creationId xmlns:a16="http://schemas.microsoft.com/office/drawing/2014/main" id="{9542DD57-D6E8-D639-94F1-4F414D53303D}"/>
              </a:ext>
            </a:extLst>
          </p:cNvPr>
          <p:cNvSpPr txBox="1">
            <a:spLocks/>
          </p:cNvSpPr>
          <p:nvPr/>
        </p:nvSpPr>
        <p:spPr>
          <a:xfrm>
            <a:off x="1108509" y="3777098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possible selections for the Round of 64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987AA8BC-5BF3-4C18-AF52-ACE1824BBB2E}"/>
              </a:ext>
            </a:extLst>
          </p:cNvPr>
          <p:cNvSpPr/>
          <p:nvPr/>
        </p:nvSpPr>
        <p:spPr>
          <a:xfrm>
            <a:off x="113994" y="1335228"/>
            <a:ext cx="4960229" cy="72205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SemiBold" panose="020B0502040204020203" pitchFamily="34" charset="0"/>
            </a:endParaRPr>
          </a:p>
        </p:txBody>
      </p:sp>
      <p:sp>
        <p:nvSpPr>
          <p:cNvPr id="16" name="Google Shape;1074;p85">
            <a:extLst>
              <a:ext uri="{FF2B5EF4-FFF2-40B4-BE49-F238E27FC236}">
                <a16:creationId xmlns:a16="http://schemas.microsoft.com/office/drawing/2014/main" id="{7593A43C-927D-4D2C-86EC-06C15A4D58C1}"/>
              </a:ext>
            </a:extLst>
          </p:cNvPr>
          <p:cNvSpPr txBox="1">
            <a:spLocks/>
          </p:cNvSpPr>
          <p:nvPr/>
        </p:nvSpPr>
        <p:spPr>
          <a:xfrm>
            <a:off x="742552" y="1021286"/>
            <a:ext cx="3636815" cy="63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2000" dirty="0">
                <a:latin typeface="Bahnschrift SemiBold" panose="020B0502040204020203" pitchFamily="34" charset="0"/>
              </a:rPr>
              <a:t>~128 billion</a:t>
            </a:r>
            <a:endParaRPr lang="en" sz="4000" dirty="0">
              <a:latin typeface="Bahnschrift SemiBold" panose="020B0502040204020203" pitchFamily="34" charset="0"/>
            </a:endParaRPr>
          </a:p>
        </p:txBody>
      </p:sp>
      <p:sp>
        <p:nvSpPr>
          <p:cNvPr id="18" name="Google Shape;1072;p85">
            <a:extLst>
              <a:ext uri="{FF2B5EF4-FFF2-40B4-BE49-F238E27FC236}">
                <a16:creationId xmlns:a16="http://schemas.microsoft.com/office/drawing/2014/main" id="{6FD536D6-ABC0-4FDD-9165-4A2EF375B078}"/>
              </a:ext>
            </a:extLst>
          </p:cNvPr>
          <p:cNvSpPr txBox="1">
            <a:spLocks/>
          </p:cNvSpPr>
          <p:nvPr/>
        </p:nvSpPr>
        <p:spPr>
          <a:xfrm>
            <a:off x="1104959" y="2350463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with more info</a:t>
            </a:r>
          </a:p>
        </p:txBody>
      </p:sp>
      <p:sp>
        <p:nvSpPr>
          <p:cNvPr id="20" name="Google Shape;773;p75">
            <a:extLst>
              <a:ext uri="{FF2B5EF4-FFF2-40B4-BE49-F238E27FC236}">
                <a16:creationId xmlns:a16="http://schemas.microsoft.com/office/drawing/2014/main" id="{E88D61C7-E3B2-4D60-A65F-EC65DC9EE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1243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Bracketology – By the Numbers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23" name="Google Shape;1072;p85">
            <a:extLst>
              <a:ext uri="{FF2B5EF4-FFF2-40B4-BE49-F238E27FC236}">
                <a16:creationId xmlns:a16="http://schemas.microsoft.com/office/drawing/2014/main" id="{C0B3306A-8775-4FCA-8B19-0513EBDA4135}"/>
              </a:ext>
            </a:extLst>
          </p:cNvPr>
          <p:cNvSpPr txBox="1">
            <a:spLocks/>
          </p:cNvSpPr>
          <p:nvPr/>
        </p:nvSpPr>
        <p:spPr>
          <a:xfrm>
            <a:off x="5015775" y="3649412"/>
            <a:ext cx="2971200" cy="7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brackets entered per minute during ESPN’s peak entry period</a:t>
            </a:r>
          </a:p>
        </p:txBody>
      </p:sp>
      <p:sp>
        <p:nvSpPr>
          <p:cNvPr id="24" name="Google Shape;1074;p85">
            <a:extLst>
              <a:ext uri="{FF2B5EF4-FFF2-40B4-BE49-F238E27FC236}">
                <a16:creationId xmlns:a16="http://schemas.microsoft.com/office/drawing/2014/main" id="{798A0350-0A80-4484-B611-1292023E9B7D}"/>
              </a:ext>
            </a:extLst>
          </p:cNvPr>
          <p:cNvSpPr txBox="1">
            <a:spLocks/>
          </p:cNvSpPr>
          <p:nvPr/>
        </p:nvSpPr>
        <p:spPr>
          <a:xfrm>
            <a:off x="4682967" y="2942855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800" dirty="0">
                <a:latin typeface="Bahnschrift SemiBold" panose="020B0502040204020203" pitchFamily="34" charset="0"/>
              </a:rPr>
              <a:t>~26,000</a:t>
            </a:r>
          </a:p>
        </p:txBody>
      </p:sp>
      <p:sp>
        <p:nvSpPr>
          <p:cNvPr id="25" name="Google Shape;1072;p85">
            <a:extLst>
              <a:ext uri="{FF2B5EF4-FFF2-40B4-BE49-F238E27FC236}">
                <a16:creationId xmlns:a16="http://schemas.microsoft.com/office/drawing/2014/main" id="{BB67672D-609D-4DFC-A010-4266FCF7745F}"/>
              </a:ext>
            </a:extLst>
          </p:cNvPr>
          <p:cNvSpPr txBox="1">
            <a:spLocks/>
          </p:cNvSpPr>
          <p:nvPr/>
        </p:nvSpPr>
        <p:spPr>
          <a:xfrm>
            <a:off x="5015800" y="2051998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Brackets filled out on ESPN’s online services alone in 2023</a:t>
            </a:r>
          </a:p>
        </p:txBody>
      </p:sp>
      <p:sp>
        <p:nvSpPr>
          <p:cNvPr id="26" name="Google Shape;1074;p85">
            <a:extLst>
              <a:ext uri="{FF2B5EF4-FFF2-40B4-BE49-F238E27FC236}">
                <a16:creationId xmlns:a16="http://schemas.microsoft.com/office/drawing/2014/main" id="{9CB3855C-5764-41B5-A6D3-B70CF085F4B8}"/>
              </a:ext>
            </a:extLst>
          </p:cNvPr>
          <p:cNvSpPr txBox="1">
            <a:spLocks/>
          </p:cNvSpPr>
          <p:nvPr/>
        </p:nvSpPr>
        <p:spPr>
          <a:xfrm>
            <a:off x="4682991" y="1276589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000" dirty="0">
                <a:latin typeface="Bahnschrift SemiBold" panose="020B0502040204020203" pitchFamily="34" charset="0"/>
              </a:rPr>
              <a:t>20,000,000+</a:t>
            </a:r>
          </a:p>
        </p:txBody>
      </p:sp>
    </p:spTree>
    <p:extLst>
      <p:ext uri="{BB962C8B-B14F-4D97-AF65-F5344CB8AC3E}">
        <p14:creationId xmlns:p14="http://schemas.microsoft.com/office/powerpoint/2010/main" val="3059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>
            <a:spLocks noGrp="1"/>
          </p:cNvSpPr>
          <p:nvPr>
            <p:ph type="title"/>
          </p:nvPr>
        </p:nvSpPr>
        <p:spPr>
          <a:xfrm>
            <a:off x="3134173" y="1392475"/>
            <a:ext cx="4790627" cy="8093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Bahnschrift SemiBold" panose="020B0502040204020203" pitchFamily="34" charset="0"/>
              </a:rPr>
              <a:t>Therefore…</a:t>
            </a:r>
            <a:endParaRPr sz="3600" dirty="0">
              <a:latin typeface="Bahnschrift SemiBold" panose="020B0502040204020203" pitchFamily="34" charset="0"/>
            </a:endParaRPr>
          </a:p>
        </p:txBody>
      </p:sp>
      <p:sp>
        <p:nvSpPr>
          <p:cNvPr id="663" name="Google Shape;663;p70"/>
          <p:cNvSpPr txBox="1">
            <a:spLocks noGrp="1"/>
          </p:cNvSpPr>
          <p:nvPr>
            <p:ph type="subTitle" idx="1"/>
          </p:nvPr>
        </p:nvSpPr>
        <p:spPr>
          <a:xfrm>
            <a:off x="3002605" y="2485588"/>
            <a:ext cx="4922195" cy="1012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Our goal is not to predict an entire bracket perfectly, let alone the first round perfectly, but to </a:t>
            </a:r>
            <a:r>
              <a:rPr lang="en" b="1" i="1" u="sng" dirty="0">
                <a:latin typeface="Bahnschrift SemiBold" panose="020B0502040204020203" pitchFamily="34" charset="0"/>
              </a:rPr>
              <a:t>predict the first round the best we can.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u="sng" dirty="0">
              <a:latin typeface="Bahnschrift SemiBold" panose="020B0502040204020203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We will utilize R and Tableau to do so.</a:t>
            </a:r>
          </a:p>
        </p:txBody>
      </p:sp>
      <p:grpSp>
        <p:nvGrpSpPr>
          <p:cNvPr id="665" name="Google Shape;665;p70"/>
          <p:cNvGrpSpPr/>
          <p:nvPr/>
        </p:nvGrpSpPr>
        <p:grpSpPr>
          <a:xfrm rot="-480853" flipH="1">
            <a:off x="1094867" y="945649"/>
            <a:ext cx="2244318" cy="593320"/>
            <a:chOff x="5239200" y="684775"/>
            <a:chExt cx="2244620" cy="593400"/>
          </a:xfrm>
        </p:grpSpPr>
        <p:sp>
          <p:nvSpPr>
            <p:cNvPr id="666" name="Google Shape;666;p70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70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668" name="Google Shape;668;p70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70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70" name="Google Shape;670;p70"/>
            <p:cNvCxnSpPr>
              <a:stCxn id="666" idx="6"/>
            </p:cNvCxnSpPr>
            <p:nvPr/>
          </p:nvCxnSpPr>
          <p:spPr>
            <a:xfrm rot="-480828">
              <a:off x="5741900" y="819387"/>
              <a:ext cx="1525699" cy="35417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713250" y="52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The Data - Fields Explained</a:t>
            </a:r>
            <a:endParaRPr dirty="0">
              <a:latin typeface="Bahnschrift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3FF36-C368-4011-8CF0-EED08E0BEA16}"/>
              </a:ext>
            </a:extLst>
          </p:cNvPr>
          <p:cNvCxnSpPr>
            <a:cxnSpLocks/>
          </p:cNvCxnSpPr>
          <p:nvPr/>
        </p:nvCxnSpPr>
        <p:spPr>
          <a:xfrm>
            <a:off x="720021" y="2398961"/>
            <a:ext cx="7717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5A4B4F-207F-41F7-8490-D43A3F252B65}"/>
              </a:ext>
            </a:extLst>
          </p:cNvPr>
          <p:cNvCxnSpPr>
            <a:cxnSpLocks/>
          </p:cNvCxnSpPr>
          <p:nvPr/>
        </p:nvCxnSpPr>
        <p:spPr>
          <a:xfrm>
            <a:off x="3210559" y="1112225"/>
            <a:ext cx="0" cy="1286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F698A1-D24B-4F83-A933-FEC28AEBB222}"/>
              </a:ext>
            </a:extLst>
          </p:cNvPr>
          <p:cNvCxnSpPr>
            <a:cxnSpLocks/>
          </p:cNvCxnSpPr>
          <p:nvPr/>
        </p:nvCxnSpPr>
        <p:spPr>
          <a:xfrm>
            <a:off x="5970691" y="1112225"/>
            <a:ext cx="0" cy="1286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EF109E-D075-4C7A-A940-305F5243C57D}"/>
              </a:ext>
            </a:extLst>
          </p:cNvPr>
          <p:cNvCxnSpPr>
            <a:cxnSpLocks/>
          </p:cNvCxnSpPr>
          <p:nvPr/>
        </p:nvCxnSpPr>
        <p:spPr>
          <a:xfrm>
            <a:off x="2201333" y="3075092"/>
            <a:ext cx="0" cy="15036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E7D5E-20FD-4B1F-A35A-4C7D264CD8D5}"/>
              </a:ext>
            </a:extLst>
          </p:cNvPr>
          <p:cNvCxnSpPr>
            <a:cxnSpLocks/>
          </p:cNvCxnSpPr>
          <p:nvPr/>
        </p:nvCxnSpPr>
        <p:spPr>
          <a:xfrm>
            <a:off x="3776133" y="3075092"/>
            <a:ext cx="0" cy="1551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E7B4C3-3B1D-4F5C-8844-6A13E25C10FD}"/>
              </a:ext>
            </a:extLst>
          </p:cNvPr>
          <p:cNvCxnSpPr>
            <a:cxnSpLocks/>
          </p:cNvCxnSpPr>
          <p:nvPr/>
        </p:nvCxnSpPr>
        <p:spPr>
          <a:xfrm>
            <a:off x="5384799" y="3075092"/>
            <a:ext cx="0" cy="1551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BB75E0-B349-4EFB-8B94-E71F0E33A279}"/>
              </a:ext>
            </a:extLst>
          </p:cNvPr>
          <p:cNvCxnSpPr>
            <a:cxnSpLocks/>
          </p:cNvCxnSpPr>
          <p:nvPr/>
        </p:nvCxnSpPr>
        <p:spPr>
          <a:xfrm>
            <a:off x="6956213" y="3075092"/>
            <a:ext cx="0" cy="15510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84E8522-A104-4FF7-AA4A-F6D17F59D1E3}"/>
              </a:ext>
            </a:extLst>
          </p:cNvPr>
          <p:cNvCxnSpPr>
            <a:cxnSpLocks/>
          </p:cNvCxnSpPr>
          <p:nvPr/>
        </p:nvCxnSpPr>
        <p:spPr>
          <a:xfrm>
            <a:off x="713250" y="1112225"/>
            <a:ext cx="77175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5A7CFC-BD36-4CDB-B49E-6106E1D72621}"/>
              </a:ext>
            </a:extLst>
          </p:cNvPr>
          <p:cNvCxnSpPr>
            <a:cxnSpLocks/>
          </p:cNvCxnSpPr>
          <p:nvPr/>
        </p:nvCxnSpPr>
        <p:spPr>
          <a:xfrm>
            <a:off x="713250" y="3075092"/>
            <a:ext cx="7717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Google Shape;1566;p109">
            <a:extLst>
              <a:ext uri="{FF2B5EF4-FFF2-40B4-BE49-F238E27FC236}">
                <a16:creationId xmlns:a16="http://schemas.microsoft.com/office/drawing/2014/main" id="{CC99D271-38F3-4959-B870-A6C66E33AC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3502" y="3168195"/>
            <a:ext cx="1074034" cy="316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No suffix</a:t>
            </a:r>
            <a:endParaRPr b="1" dirty="0">
              <a:latin typeface="Bahnschrift SemiBold" panose="020B05020402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" name="Google Shape;1566;p109">
            <a:extLst>
              <a:ext uri="{FF2B5EF4-FFF2-40B4-BE49-F238E27FC236}">
                <a16:creationId xmlns:a16="http://schemas.microsoft.com/office/drawing/2014/main" id="{20F21524-5A50-43EA-99F0-6F3AE99DEF21}"/>
              </a:ext>
            </a:extLst>
          </p:cNvPr>
          <p:cNvSpPr txBox="1">
            <a:spLocks/>
          </p:cNvSpPr>
          <p:nvPr/>
        </p:nvSpPr>
        <p:spPr>
          <a:xfrm>
            <a:off x="2378852" y="3168195"/>
            <a:ext cx="121637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_R64Opp</a:t>
            </a:r>
          </a:p>
        </p:txBody>
      </p:sp>
      <p:sp>
        <p:nvSpPr>
          <p:cNvPr id="72" name="Google Shape;1566;p109">
            <a:extLst>
              <a:ext uri="{FF2B5EF4-FFF2-40B4-BE49-F238E27FC236}">
                <a16:creationId xmlns:a16="http://schemas.microsoft.com/office/drawing/2014/main" id="{F9F579C5-211E-4BD3-9E81-1DAA3B50130C}"/>
              </a:ext>
            </a:extLst>
          </p:cNvPr>
          <p:cNvSpPr txBox="1">
            <a:spLocks/>
          </p:cNvSpPr>
          <p:nvPr/>
        </p:nvSpPr>
        <p:spPr>
          <a:xfrm>
            <a:off x="3950265" y="3168195"/>
            <a:ext cx="121637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_SznOpp</a:t>
            </a:r>
          </a:p>
        </p:txBody>
      </p:sp>
      <p:sp>
        <p:nvSpPr>
          <p:cNvPr id="74" name="Google Shape;1566;p109">
            <a:extLst>
              <a:ext uri="{FF2B5EF4-FFF2-40B4-BE49-F238E27FC236}">
                <a16:creationId xmlns:a16="http://schemas.microsoft.com/office/drawing/2014/main" id="{97E9A262-3826-40A1-8075-D706AFE9DC02}"/>
              </a:ext>
            </a:extLst>
          </p:cNvPr>
          <p:cNvSpPr txBox="1">
            <a:spLocks/>
          </p:cNvSpPr>
          <p:nvPr/>
        </p:nvSpPr>
        <p:spPr>
          <a:xfrm>
            <a:off x="6944306" y="3168195"/>
            <a:ext cx="151353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_Diff_SznOpp</a:t>
            </a:r>
          </a:p>
        </p:txBody>
      </p:sp>
      <p:sp>
        <p:nvSpPr>
          <p:cNvPr id="75" name="Google Shape;1566;p109">
            <a:extLst>
              <a:ext uri="{FF2B5EF4-FFF2-40B4-BE49-F238E27FC236}">
                <a16:creationId xmlns:a16="http://schemas.microsoft.com/office/drawing/2014/main" id="{7D41E8F0-A39C-4DE6-B25D-A84079D191F7}"/>
              </a:ext>
            </a:extLst>
          </p:cNvPr>
          <p:cNvSpPr txBox="1">
            <a:spLocks/>
          </p:cNvSpPr>
          <p:nvPr/>
        </p:nvSpPr>
        <p:spPr>
          <a:xfrm>
            <a:off x="5429131" y="3168195"/>
            <a:ext cx="151353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_Diff_R64Opp</a:t>
            </a:r>
          </a:p>
        </p:txBody>
      </p:sp>
      <p:sp>
        <p:nvSpPr>
          <p:cNvPr id="76" name="Google Shape;1566;p109">
            <a:extLst>
              <a:ext uri="{FF2B5EF4-FFF2-40B4-BE49-F238E27FC236}">
                <a16:creationId xmlns:a16="http://schemas.microsoft.com/office/drawing/2014/main" id="{826E2701-D0BF-4647-8544-0D690D87700F}"/>
              </a:ext>
            </a:extLst>
          </p:cNvPr>
          <p:cNvSpPr txBox="1">
            <a:spLocks/>
          </p:cNvSpPr>
          <p:nvPr/>
        </p:nvSpPr>
        <p:spPr>
          <a:xfrm>
            <a:off x="1023542" y="1264611"/>
            <a:ext cx="1809815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Traditional</a:t>
            </a:r>
          </a:p>
        </p:txBody>
      </p:sp>
      <p:sp>
        <p:nvSpPr>
          <p:cNvPr id="77" name="Google Shape;1566;p109">
            <a:extLst>
              <a:ext uri="{FF2B5EF4-FFF2-40B4-BE49-F238E27FC236}">
                <a16:creationId xmlns:a16="http://schemas.microsoft.com/office/drawing/2014/main" id="{788377EA-B7DF-47A7-87CB-3C876C4BA7C4}"/>
              </a:ext>
            </a:extLst>
          </p:cNvPr>
          <p:cNvSpPr txBox="1">
            <a:spLocks/>
          </p:cNvSpPr>
          <p:nvPr/>
        </p:nvSpPr>
        <p:spPr>
          <a:xfrm>
            <a:off x="3692062" y="1267615"/>
            <a:ext cx="1809815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Advanced</a:t>
            </a:r>
          </a:p>
        </p:txBody>
      </p:sp>
      <p:sp>
        <p:nvSpPr>
          <p:cNvPr id="78" name="Google Shape;1566;p109">
            <a:extLst>
              <a:ext uri="{FF2B5EF4-FFF2-40B4-BE49-F238E27FC236}">
                <a16:creationId xmlns:a16="http://schemas.microsoft.com/office/drawing/2014/main" id="{5E8C6013-B33B-4FB4-A4B4-B834617E12F4}"/>
              </a:ext>
            </a:extLst>
          </p:cNvPr>
          <p:cNvSpPr txBox="1">
            <a:spLocks/>
          </p:cNvSpPr>
          <p:nvPr/>
        </p:nvSpPr>
        <p:spPr>
          <a:xfrm>
            <a:off x="6028216" y="1260148"/>
            <a:ext cx="232730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b="1" dirty="0">
                <a:latin typeface="Bahnschrift SemiBold" panose="020B0502040204020203" pitchFamily="34" charset="0"/>
                <a:ea typeface="Microsoft YaHei" panose="020B0503020204020204" pitchFamily="34" charset="-122"/>
              </a:rPr>
              <a:t>Adjusted</a:t>
            </a:r>
          </a:p>
        </p:txBody>
      </p:sp>
      <p:sp>
        <p:nvSpPr>
          <p:cNvPr id="79" name="Google Shape;1566;p109">
            <a:extLst>
              <a:ext uri="{FF2B5EF4-FFF2-40B4-BE49-F238E27FC236}">
                <a16:creationId xmlns:a16="http://schemas.microsoft.com/office/drawing/2014/main" id="{3BB6E7EA-0DDD-4333-AD48-6649689268DF}"/>
              </a:ext>
            </a:extLst>
          </p:cNvPr>
          <p:cNvSpPr txBox="1">
            <a:spLocks/>
          </p:cNvSpPr>
          <p:nvPr/>
        </p:nvSpPr>
        <p:spPr>
          <a:xfrm>
            <a:off x="796423" y="1493760"/>
            <a:ext cx="2264512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The usual rate stats and categorical information</a:t>
            </a:r>
          </a:p>
        </p:txBody>
      </p:sp>
      <p:sp>
        <p:nvSpPr>
          <p:cNvPr id="80" name="Google Shape;1566;p109">
            <a:extLst>
              <a:ext uri="{FF2B5EF4-FFF2-40B4-BE49-F238E27FC236}">
                <a16:creationId xmlns:a16="http://schemas.microsoft.com/office/drawing/2014/main" id="{2BB06015-8BF4-45AC-8F17-0FCEC605C9C5}"/>
              </a:ext>
            </a:extLst>
          </p:cNvPr>
          <p:cNvSpPr txBox="1">
            <a:spLocks/>
          </p:cNvSpPr>
          <p:nvPr/>
        </p:nvSpPr>
        <p:spPr>
          <a:xfrm>
            <a:off x="3508255" y="1493835"/>
            <a:ext cx="2195880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Lesser-known stats that are not found in the box score</a:t>
            </a:r>
          </a:p>
        </p:txBody>
      </p:sp>
      <p:sp>
        <p:nvSpPr>
          <p:cNvPr id="81" name="Google Shape;1566;p109">
            <a:extLst>
              <a:ext uri="{FF2B5EF4-FFF2-40B4-BE49-F238E27FC236}">
                <a16:creationId xmlns:a16="http://schemas.microsoft.com/office/drawing/2014/main" id="{933F05F2-40A1-4695-BF2B-666BED21B930}"/>
              </a:ext>
            </a:extLst>
          </p:cNvPr>
          <p:cNvSpPr txBox="1">
            <a:spLocks/>
          </p:cNvSpPr>
          <p:nvPr/>
        </p:nvSpPr>
        <p:spPr>
          <a:xfrm>
            <a:off x="6061075" y="1489551"/>
            <a:ext cx="2261589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How does a team perform against the </a:t>
            </a:r>
            <a:r>
              <a:rPr lang="en-US" sz="1200" i="1" dirty="0">
                <a:latin typeface="Bahnschrift SemiBold" panose="020B0502040204020203" pitchFamily="34" charset="0"/>
              </a:rPr>
              <a:t>real </a:t>
            </a:r>
            <a:r>
              <a:rPr lang="en-US" sz="1200" dirty="0">
                <a:latin typeface="Bahnschrift SemiBold" panose="020B0502040204020203" pitchFamily="34" charset="0"/>
              </a:rPr>
              <a:t>average?</a:t>
            </a:r>
          </a:p>
        </p:txBody>
      </p:sp>
      <p:sp>
        <p:nvSpPr>
          <p:cNvPr id="82" name="Google Shape;1566;p109">
            <a:extLst>
              <a:ext uri="{FF2B5EF4-FFF2-40B4-BE49-F238E27FC236}">
                <a16:creationId xmlns:a16="http://schemas.microsoft.com/office/drawing/2014/main" id="{2B9CA014-9675-44EF-A1D0-ACCE251A2B5A}"/>
              </a:ext>
            </a:extLst>
          </p:cNvPr>
          <p:cNvSpPr txBox="1">
            <a:spLocks/>
          </p:cNvSpPr>
          <p:nvPr/>
        </p:nvSpPr>
        <p:spPr>
          <a:xfrm>
            <a:off x="783083" y="3567821"/>
            <a:ext cx="1348417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The statistic for the current team</a:t>
            </a:r>
          </a:p>
        </p:txBody>
      </p:sp>
      <p:sp>
        <p:nvSpPr>
          <p:cNvPr id="83" name="Google Shape;1566;p109">
            <a:extLst>
              <a:ext uri="{FF2B5EF4-FFF2-40B4-BE49-F238E27FC236}">
                <a16:creationId xmlns:a16="http://schemas.microsoft.com/office/drawing/2014/main" id="{67C60386-E20D-46A1-8610-9CE1A9A8439D}"/>
              </a:ext>
            </a:extLst>
          </p:cNvPr>
          <p:cNvSpPr txBox="1">
            <a:spLocks/>
          </p:cNvSpPr>
          <p:nvPr/>
        </p:nvSpPr>
        <p:spPr>
          <a:xfrm>
            <a:off x="2228771" y="3557604"/>
            <a:ext cx="1516538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The statistic for the current team’s opponent in the Round of 64</a:t>
            </a:r>
          </a:p>
        </p:txBody>
      </p:sp>
      <p:sp>
        <p:nvSpPr>
          <p:cNvPr id="84" name="Google Shape;1566;p109">
            <a:extLst>
              <a:ext uri="{FF2B5EF4-FFF2-40B4-BE49-F238E27FC236}">
                <a16:creationId xmlns:a16="http://schemas.microsoft.com/office/drawing/2014/main" id="{4B8F5F09-B518-415B-A2DE-D026EC6052EA}"/>
              </a:ext>
            </a:extLst>
          </p:cNvPr>
          <p:cNvSpPr txBox="1">
            <a:spLocks/>
          </p:cNvSpPr>
          <p:nvPr/>
        </p:nvSpPr>
        <p:spPr>
          <a:xfrm>
            <a:off x="3827962" y="3549109"/>
            <a:ext cx="1498194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The statistic for the current team’s opponents through the season</a:t>
            </a:r>
          </a:p>
        </p:txBody>
      </p:sp>
      <p:sp>
        <p:nvSpPr>
          <p:cNvPr id="85" name="Google Shape;1566;p109">
            <a:extLst>
              <a:ext uri="{FF2B5EF4-FFF2-40B4-BE49-F238E27FC236}">
                <a16:creationId xmlns:a16="http://schemas.microsoft.com/office/drawing/2014/main" id="{07D07D8D-D83C-4734-9684-D2E64B72BCFD}"/>
              </a:ext>
            </a:extLst>
          </p:cNvPr>
          <p:cNvSpPr txBox="1">
            <a:spLocks/>
          </p:cNvSpPr>
          <p:nvPr/>
        </p:nvSpPr>
        <p:spPr>
          <a:xfrm>
            <a:off x="5446448" y="3555941"/>
            <a:ext cx="1431746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No suffix – </a:t>
            </a:r>
          </a:p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_R64Opp</a:t>
            </a:r>
          </a:p>
        </p:txBody>
      </p:sp>
      <p:sp>
        <p:nvSpPr>
          <p:cNvPr id="36" name="Google Shape;1566;p109">
            <a:extLst>
              <a:ext uri="{FF2B5EF4-FFF2-40B4-BE49-F238E27FC236}">
                <a16:creationId xmlns:a16="http://schemas.microsoft.com/office/drawing/2014/main" id="{D60E2957-9838-445C-9872-3E285D8ECF24}"/>
              </a:ext>
            </a:extLst>
          </p:cNvPr>
          <p:cNvSpPr txBox="1">
            <a:spLocks/>
          </p:cNvSpPr>
          <p:nvPr/>
        </p:nvSpPr>
        <p:spPr>
          <a:xfrm>
            <a:off x="6985201" y="3543477"/>
            <a:ext cx="1431746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No suffix – </a:t>
            </a:r>
          </a:p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_</a:t>
            </a:r>
            <a:r>
              <a:rPr lang="en-US" sz="1200" dirty="0" err="1">
                <a:latin typeface="Bahnschrift SemiBold" panose="020B0502040204020203" pitchFamily="34" charset="0"/>
              </a:rPr>
              <a:t>SznOpp</a:t>
            </a:r>
            <a:endParaRPr lang="en-US" sz="1200" dirty="0">
              <a:latin typeface="Bahnschrift SemiBold" panose="020B0502040204020203" pitchFamily="34" charset="0"/>
            </a:endParaRP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36E7A90-1AB0-4DAD-B25D-F372B92BD5B0}"/>
              </a:ext>
            </a:extLst>
          </p:cNvPr>
          <p:cNvSpPr/>
          <p:nvPr/>
        </p:nvSpPr>
        <p:spPr>
          <a:xfrm>
            <a:off x="4245684" y="2536210"/>
            <a:ext cx="721022" cy="409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uild="p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36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4E29-EDE9-04FB-2741-5F4FA5AE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2752"/>
            <a:ext cx="7717500" cy="5727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The Data – An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A0BD89-CAAD-43F2-8D15-B67DEF49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26" y="1314027"/>
            <a:ext cx="6976147" cy="30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7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6E96A28-2AB8-ECDC-24E0-53126BBC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7" y="345346"/>
            <a:ext cx="8446665" cy="4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">
            <a:extLst>
              <a:ext uri="{FF2B5EF4-FFF2-40B4-BE49-F238E27FC236}">
                <a16:creationId xmlns:a16="http://schemas.microsoft.com/office/drawing/2014/main" id="{CA9D47EA-B96D-E4A6-F7C2-0024BB5B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7" y="345346"/>
            <a:ext cx="8446665" cy="44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3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9172-582B-49EE-8BBD-AC01DE12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32598"/>
            <a:ext cx="7717500" cy="5727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Analysis – Best Predictor(s)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E784C7E0-7404-7200-880E-8DA00D3E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27" y="1202280"/>
            <a:ext cx="6271146" cy="33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7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80;p81">
            <a:extLst>
              <a:ext uri="{FF2B5EF4-FFF2-40B4-BE49-F238E27FC236}">
                <a16:creationId xmlns:a16="http://schemas.microsoft.com/office/drawing/2014/main" id="{25641B38-A8E0-F082-05A8-76BC21E7B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60941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What is AdjEM?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16" name="Google Shape;993;p81">
            <a:extLst>
              <a:ext uri="{FF2B5EF4-FFF2-40B4-BE49-F238E27FC236}">
                <a16:creationId xmlns:a16="http://schemas.microsoft.com/office/drawing/2014/main" id="{E25CB171-C113-6B25-E0DC-E8695017BACC}"/>
              </a:ext>
            </a:extLst>
          </p:cNvPr>
          <p:cNvGrpSpPr/>
          <p:nvPr/>
        </p:nvGrpSpPr>
        <p:grpSpPr>
          <a:xfrm>
            <a:off x="4356150" y="1245554"/>
            <a:ext cx="431700" cy="3574284"/>
            <a:chOff x="3619250" y="1182116"/>
            <a:chExt cx="431700" cy="3637722"/>
          </a:xfrm>
        </p:grpSpPr>
        <p:cxnSp>
          <p:nvCxnSpPr>
            <p:cNvPr id="17" name="Google Shape;994;p81">
              <a:extLst>
                <a:ext uri="{FF2B5EF4-FFF2-40B4-BE49-F238E27FC236}">
                  <a16:creationId xmlns:a16="http://schemas.microsoft.com/office/drawing/2014/main" id="{C94B2D37-B563-0AF1-2589-BA0A4140E579}"/>
                </a:ext>
              </a:extLst>
            </p:cNvPr>
            <p:cNvCxnSpPr>
              <a:stCxn id="18" idx="0"/>
              <a:endCxn id="15" idx="2"/>
            </p:cNvCxnSpPr>
            <p:nvPr/>
          </p:nvCxnSpPr>
          <p:spPr>
            <a:xfrm flipV="1">
              <a:off x="3835100" y="1182116"/>
              <a:ext cx="0" cy="3206022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995;p81">
              <a:extLst>
                <a:ext uri="{FF2B5EF4-FFF2-40B4-BE49-F238E27FC236}">
                  <a16:creationId xmlns:a16="http://schemas.microsoft.com/office/drawing/2014/main" id="{00B5C8D2-D714-8367-B2D8-98F0F1093BEF}"/>
                </a:ext>
              </a:extLst>
            </p:cNvPr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AA9B91-E5A7-0342-27ED-6507EAFE4A1B}"/>
              </a:ext>
            </a:extLst>
          </p:cNvPr>
          <p:cNvSpPr txBox="1"/>
          <p:nvPr/>
        </p:nvSpPr>
        <p:spPr>
          <a:xfrm>
            <a:off x="1213284" y="3836069"/>
            <a:ext cx="2858682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hlink"/>
                </a:solidFill>
                <a:uFill>
                  <a:noFill/>
                </a:u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Ken Pomeroy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Creator of KenPom archive</a:t>
            </a:r>
          </a:p>
        </p:txBody>
      </p:sp>
      <p:pic>
        <p:nvPicPr>
          <p:cNvPr id="20" name="Picture 2" descr="Meet the Hokie using data to revolutionize college hoops statistics |  Virginia Tech News | Virginia Tech">
            <a:extLst>
              <a:ext uri="{FF2B5EF4-FFF2-40B4-BE49-F238E27FC236}">
                <a16:creationId xmlns:a16="http://schemas.microsoft.com/office/drawing/2014/main" id="{5443340A-ADF5-A173-E9D7-C586980BC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67" y="1620811"/>
            <a:ext cx="3119117" cy="20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072;p85">
            <a:extLst>
              <a:ext uri="{FF2B5EF4-FFF2-40B4-BE49-F238E27FC236}">
                <a16:creationId xmlns:a16="http://schemas.microsoft.com/office/drawing/2014/main" id="{2B6A57F9-AFAE-57BF-D970-B67C0F9A2142}"/>
              </a:ext>
            </a:extLst>
          </p:cNvPr>
          <p:cNvSpPr txBox="1">
            <a:spLocks/>
          </p:cNvSpPr>
          <p:nvPr/>
        </p:nvSpPr>
        <p:spPr>
          <a:xfrm>
            <a:off x="4738690" y="951063"/>
            <a:ext cx="3525373" cy="196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u="sng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Adjusted Offensive Efficiency (AdjO):</a:t>
            </a:r>
          </a:p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Amount of points a team scores per 100 possessions against the average</a:t>
            </a:r>
          </a:p>
        </p:txBody>
      </p:sp>
      <p:sp>
        <p:nvSpPr>
          <p:cNvPr id="22" name="Google Shape;1072;p85">
            <a:extLst>
              <a:ext uri="{FF2B5EF4-FFF2-40B4-BE49-F238E27FC236}">
                <a16:creationId xmlns:a16="http://schemas.microsoft.com/office/drawing/2014/main" id="{8CC7838C-361E-ADF5-5A0C-D1A614571C28}"/>
              </a:ext>
            </a:extLst>
          </p:cNvPr>
          <p:cNvSpPr txBox="1">
            <a:spLocks/>
          </p:cNvSpPr>
          <p:nvPr/>
        </p:nvSpPr>
        <p:spPr>
          <a:xfrm>
            <a:off x="4691816" y="1933357"/>
            <a:ext cx="3619119" cy="196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u="sng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Adjusted Defensive Efficiency (AdjD):</a:t>
            </a:r>
          </a:p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Amount of points a team allows per 100 possessions against the average</a:t>
            </a:r>
          </a:p>
        </p:txBody>
      </p:sp>
      <p:sp>
        <p:nvSpPr>
          <p:cNvPr id="23" name="Google Shape;1072;p85">
            <a:extLst>
              <a:ext uri="{FF2B5EF4-FFF2-40B4-BE49-F238E27FC236}">
                <a16:creationId xmlns:a16="http://schemas.microsoft.com/office/drawing/2014/main" id="{53749EC3-1827-9537-B20D-EA6A9B605A82}"/>
              </a:ext>
            </a:extLst>
          </p:cNvPr>
          <p:cNvSpPr txBox="1">
            <a:spLocks/>
          </p:cNvSpPr>
          <p:nvPr/>
        </p:nvSpPr>
        <p:spPr>
          <a:xfrm>
            <a:off x="4738688" y="2903744"/>
            <a:ext cx="3525373" cy="196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u="sng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Adjusted Efficiency Margin (AdjEM):</a:t>
            </a:r>
          </a:p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AdjO – AdjD; how much a team “outperforms” the average</a:t>
            </a:r>
          </a:p>
        </p:txBody>
      </p:sp>
    </p:spTree>
    <p:extLst>
      <p:ext uri="{BB962C8B-B14F-4D97-AF65-F5344CB8AC3E}">
        <p14:creationId xmlns:p14="http://schemas.microsoft.com/office/powerpoint/2010/main" val="146193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65"/>
          <p:cNvGrpSpPr/>
          <p:nvPr/>
        </p:nvGrpSpPr>
        <p:grpSpPr>
          <a:xfrm>
            <a:off x="4356150" y="1188338"/>
            <a:ext cx="431700" cy="3631500"/>
            <a:chOff x="3619250" y="1188338"/>
            <a:chExt cx="431700" cy="3631500"/>
          </a:xfrm>
        </p:grpSpPr>
        <p:cxnSp>
          <p:nvCxnSpPr>
            <p:cNvPr id="528" name="Google Shape;528;p65"/>
            <p:cNvCxnSpPr>
              <a:cxnSpLocks/>
              <a:stCxn id="529" idx="0"/>
            </p:cNvCxnSpPr>
            <p:nvPr/>
          </p:nvCxnSpPr>
          <p:spPr>
            <a:xfrm rot="10800000">
              <a:off x="3835100" y="1188338"/>
              <a:ext cx="0" cy="3199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29" name="Google Shape;529;p65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65"/>
          <p:cNvGrpSpPr/>
          <p:nvPr/>
        </p:nvGrpSpPr>
        <p:grpSpPr>
          <a:xfrm>
            <a:off x="2430638" y="1259438"/>
            <a:ext cx="431700" cy="3560400"/>
            <a:chOff x="3619250" y="1259438"/>
            <a:chExt cx="431700" cy="3560400"/>
          </a:xfrm>
        </p:grpSpPr>
        <p:cxnSp>
          <p:nvCxnSpPr>
            <p:cNvPr id="531" name="Google Shape;531;p65"/>
            <p:cNvCxnSpPr>
              <a:stCxn id="532" idx="0"/>
            </p:cNvCxnSpPr>
            <p:nvPr/>
          </p:nvCxnSpPr>
          <p:spPr>
            <a:xfrm rot="10800000">
              <a:off x="3835100" y="1259438"/>
              <a:ext cx="0" cy="3128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2" name="Google Shape;532;p65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65"/>
          <p:cNvGrpSpPr/>
          <p:nvPr/>
        </p:nvGrpSpPr>
        <p:grpSpPr>
          <a:xfrm rot="16200000">
            <a:off x="6656294" y="1116429"/>
            <a:ext cx="431700" cy="3542700"/>
            <a:chOff x="3619250" y="1277138"/>
            <a:chExt cx="431700" cy="3542700"/>
          </a:xfrm>
        </p:grpSpPr>
        <p:cxnSp>
          <p:nvCxnSpPr>
            <p:cNvPr id="534" name="Google Shape;534;p65"/>
            <p:cNvCxnSpPr>
              <a:cxnSpLocks/>
              <a:stCxn id="535" idx="0"/>
            </p:cNvCxnSpPr>
            <p:nvPr/>
          </p:nvCxnSpPr>
          <p:spPr>
            <a:xfrm rot="10800000">
              <a:off x="3835100" y="1277138"/>
              <a:ext cx="0" cy="31110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535" name="Google Shape;535;p65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30E739DB-C234-AB4F-3800-CD47AC95C372}"/>
              </a:ext>
            </a:extLst>
          </p:cNvPr>
          <p:cNvSpPr txBox="1">
            <a:spLocks/>
          </p:cNvSpPr>
          <p:nvPr/>
        </p:nvSpPr>
        <p:spPr>
          <a:xfrm>
            <a:off x="713249" y="57602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Bahnschrift SemiBold" panose="020B0502040204020203" pitchFamily="34" charset="0"/>
              </a:rPr>
              <a:t>A Sidebar on Logistic Regressions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CCB650-F19C-0DF9-609B-C7DA5A6C2AC8}"/>
              </a:ext>
            </a:extLst>
          </p:cNvPr>
          <p:cNvSpPr txBox="1"/>
          <p:nvPr/>
        </p:nvSpPr>
        <p:spPr>
          <a:xfrm>
            <a:off x="1122520" y="1429838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Bahnschrift SemiBold" panose="020B0502040204020203" pitchFamily="34" charset="0"/>
              </a:rPr>
              <a:t>What is it?</a:t>
            </a:r>
          </a:p>
        </p:txBody>
      </p:sp>
      <p:sp>
        <p:nvSpPr>
          <p:cNvPr id="30" name="Google Shape;1566;p109">
            <a:extLst>
              <a:ext uri="{FF2B5EF4-FFF2-40B4-BE49-F238E27FC236}">
                <a16:creationId xmlns:a16="http://schemas.microsoft.com/office/drawing/2014/main" id="{FFB5E50F-9555-4336-FE2F-DE4AB830E08D}"/>
              </a:ext>
            </a:extLst>
          </p:cNvPr>
          <p:cNvSpPr txBox="1">
            <a:spLocks/>
          </p:cNvSpPr>
          <p:nvPr/>
        </p:nvSpPr>
        <p:spPr>
          <a:xfrm>
            <a:off x="936825" y="1907120"/>
            <a:ext cx="1490344" cy="229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A machine learning algorithm; predicts the probability that an instance belongs to a specific classification, given the predictors, outputting a probabilistic value between 0 and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34AE1E-BB6E-754B-C3CA-122A20536711}"/>
              </a:ext>
            </a:extLst>
          </p:cNvPr>
          <p:cNvSpPr txBox="1"/>
          <p:nvPr/>
        </p:nvSpPr>
        <p:spPr>
          <a:xfrm>
            <a:off x="2712998" y="1670878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  <a:latin typeface="Bahnschrift SemiBold" panose="020B0502040204020203" pitchFamily="34" charset="0"/>
              </a:rPr>
              <a:t>How is this done?</a:t>
            </a:r>
          </a:p>
        </p:txBody>
      </p:sp>
      <p:sp>
        <p:nvSpPr>
          <p:cNvPr id="32" name="Google Shape;1566;p109">
            <a:extLst>
              <a:ext uri="{FF2B5EF4-FFF2-40B4-BE49-F238E27FC236}">
                <a16:creationId xmlns:a16="http://schemas.microsoft.com/office/drawing/2014/main" id="{B9426EEB-1E88-051C-88E7-E5F9527FB572}"/>
              </a:ext>
            </a:extLst>
          </p:cNvPr>
          <p:cNvSpPr txBox="1">
            <a:spLocks/>
          </p:cNvSpPr>
          <p:nvPr/>
        </p:nvSpPr>
        <p:spPr>
          <a:xfrm>
            <a:off x="2754413" y="2950158"/>
            <a:ext cx="1709648" cy="95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100" dirty="0">
                <a:latin typeface="Bahnschrift SemiBold" panose="020B0502040204020203" pitchFamily="34" charset="0"/>
              </a:rPr>
              <a:t>It uses the logistic function, where P is mapped as a sigmoid function of a predictor and the intercepts…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42E6E2A-C417-9524-46B2-A8FA4B881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14926" r="7156" b="12606"/>
          <a:stretch/>
        </p:blipFill>
        <p:spPr bwMode="auto">
          <a:xfrm>
            <a:off x="2825540" y="2250471"/>
            <a:ext cx="1567394" cy="5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A40C3-8E0E-A8C6-BB6B-CF8921B7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3" b="8592"/>
          <a:stretch/>
        </p:blipFill>
        <p:spPr>
          <a:xfrm>
            <a:off x="6444520" y="1566129"/>
            <a:ext cx="1576960" cy="984289"/>
          </a:xfrm>
          <a:prstGeom prst="rect">
            <a:avLst/>
          </a:prstGeom>
        </p:spPr>
      </p:pic>
      <p:sp>
        <p:nvSpPr>
          <p:cNvPr id="35" name="Google Shape;1566;p109">
            <a:extLst>
              <a:ext uri="{FF2B5EF4-FFF2-40B4-BE49-F238E27FC236}">
                <a16:creationId xmlns:a16="http://schemas.microsoft.com/office/drawing/2014/main" id="{A1830CEC-B164-84CA-D123-C810C6EB5E98}"/>
              </a:ext>
            </a:extLst>
          </p:cNvPr>
          <p:cNvSpPr txBox="1">
            <a:spLocks/>
          </p:cNvSpPr>
          <p:nvPr/>
        </p:nvSpPr>
        <p:spPr>
          <a:xfrm>
            <a:off x="4861180" y="1631061"/>
            <a:ext cx="1425242" cy="8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And all the resulting values (probabilities) fall between 1 and 0. </a:t>
            </a:r>
          </a:p>
        </p:txBody>
      </p:sp>
      <p:sp>
        <p:nvSpPr>
          <p:cNvPr id="36" name="Google Shape;1566;p109">
            <a:extLst>
              <a:ext uri="{FF2B5EF4-FFF2-40B4-BE49-F238E27FC236}">
                <a16:creationId xmlns:a16="http://schemas.microsoft.com/office/drawing/2014/main" id="{DC194055-B138-71FB-C88C-D8EBDFAFB0E2}"/>
              </a:ext>
            </a:extLst>
          </p:cNvPr>
          <p:cNvSpPr txBox="1">
            <a:spLocks/>
          </p:cNvSpPr>
          <p:nvPr/>
        </p:nvSpPr>
        <p:spPr>
          <a:xfrm>
            <a:off x="4966915" y="3670368"/>
            <a:ext cx="3110998" cy="90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dirty="0">
                <a:latin typeface="Bahnschrift SemiBold" panose="020B0502040204020203" pitchFamily="34" charset="0"/>
              </a:rPr>
              <a:t>Multiple predictors can be inserted into the sigmoid function if necessary.</a:t>
            </a: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52B8D67F-E163-CBBD-77AE-D7099B170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29619" r="6468" b="21213"/>
          <a:stretch/>
        </p:blipFill>
        <p:spPr bwMode="auto">
          <a:xfrm>
            <a:off x="4951853" y="3159057"/>
            <a:ext cx="3141122" cy="5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Google Shape;534;p65">
            <a:extLst>
              <a:ext uri="{FF2B5EF4-FFF2-40B4-BE49-F238E27FC236}">
                <a16:creationId xmlns:a16="http://schemas.microsoft.com/office/drawing/2014/main" id="{D9F6B0B6-8FF6-2E90-3010-FBE1516EE051}"/>
              </a:ext>
            </a:extLst>
          </p:cNvPr>
          <p:cNvCxnSpPr>
            <a:cxnSpLocks/>
          </p:cNvCxnSpPr>
          <p:nvPr/>
        </p:nvCxnSpPr>
        <p:spPr>
          <a:xfrm flipH="1">
            <a:off x="4550955" y="2887779"/>
            <a:ext cx="42717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67"/>
          <p:cNvGrpSpPr/>
          <p:nvPr/>
        </p:nvGrpSpPr>
        <p:grpSpPr>
          <a:xfrm>
            <a:off x="1018050" y="543050"/>
            <a:ext cx="2008200" cy="4047300"/>
            <a:chOff x="5635325" y="543050"/>
            <a:chExt cx="2008200" cy="4047300"/>
          </a:xfrm>
        </p:grpSpPr>
        <p:cxnSp>
          <p:nvCxnSpPr>
            <p:cNvPr id="558" name="Google Shape;558;p67"/>
            <p:cNvCxnSpPr/>
            <p:nvPr/>
          </p:nvCxnSpPr>
          <p:spPr>
            <a:xfrm>
              <a:off x="6639425" y="543050"/>
              <a:ext cx="0" cy="4047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9" name="Google Shape;559;p67"/>
            <p:cNvSpPr/>
            <p:nvPr/>
          </p:nvSpPr>
          <p:spPr>
            <a:xfrm>
              <a:off x="5635325" y="1567650"/>
              <a:ext cx="2008200" cy="20082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NCAA Division I men's basketball tournament - Wikipedia">
            <a:extLst>
              <a:ext uri="{FF2B5EF4-FFF2-40B4-BE49-F238E27FC236}">
                <a16:creationId xmlns:a16="http://schemas.microsoft.com/office/drawing/2014/main" id="{002A4EDA-7DA1-F35F-0565-699F0620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73" y="2469216"/>
            <a:ext cx="4083449" cy="17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quals 5">
            <a:extLst>
              <a:ext uri="{FF2B5EF4-FFF2-40B4-BE49-F238E27FC236}">
                <a16:creationId xmlns:a16="http://schemas.microsoft.com/office/drawing/2014/main" id="{51F24A2C-DEB3-13FB-4D89-999790FF4E41}"/>
              </a:ext>
            </a:extLst>
          </p:cNvPr>
          <p:cNvSpPr/>
          <p:nvPr/>
        </p:nvSpPr>
        <p:spPr>
          <a:xfrm>
            <a:off x="3128253" y="3062441"/>
            <a:ext cx="841316" cy="562486"/>
          </a:xfrm>
          <a:prstGeom prst="mathEqual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NCAA men's college basketball scores, news, rankings | NCAA.com">
            <a:extLst>
              <a:ext uri="{FF2B5EF4-FFF2-40B4-BE49-F238E27FC236}">
                <a16:creationId xmlns:a16="http://schemas.microsoft.com/office/drawing/2014/main" id="{3791EE85-0384-E8E3-E139-7ED149C0A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61" y="935730"/>
            <a:ext cx="975156" cy="10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EC4B46C8-7CBC-1DA0-3424-5F8B4FB49275}"/>
              </a:ext>
            </a:extLst>
          </p:cNvPr>
          <p:cNvSpPr/>
          <p:nvPr/>
        </p:nvSpPr>
        <p:spPr>
          <a:xfrm>
            <a:off x="4523915" y="1221816"/>
            <a:ext cx="537971" cy="524386"/>
          </a:xfrm>
          <a:prstGeom prst="mathPlus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Trophy Clipart Images – Browse 12,374 Stock Photos, Vectors, and Video |  Adobe Stock">
            <a:extLst>
              <a:ext uri="{FF2B5EF4-FFF2-40B4-BE49-F238E27FC236}">
                <a16:creationId xmlns:a16="http://schemas.microsoft.com/office/drawing/2014/main" id="{CFA9682B-FC76-E242-F5DF-344B2AEB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67" b="90278" l="10000" r="90000">
                        <a14:foregroundMark x1="38889" y1="9444" x2="59167" y2="10278"/>
                        <a14:foregroundMark x1="35278" y1="89444" x2="66667" y2="9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26" y="925409"/>
            <a:ext cx="1117200" cy="11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F62A54E2-4A2C-5751-A880-7730ABE1B485}"/>
              </a:ext>
            </a:extLst>
          </p:cNvPr>
          <p:cNvSpPr/>
          <p:nvPr/>
        </p:nvSpPr>
        <p:spPr>
          <a:xfrm>
            <a:off x="6145983" y="1221816"/>
            <a:ext cx="537971" cy="524386"/>
          </a:xfrm>
          <a:prstGeom prst="mathPlus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E368F8-BD2E-4CBA-B674-AD08A58501C0}"/>
              </a:ext>
            </a:extLst>
          </p:cNvPr>
          <p:cNvGrpSpPr/>
          <p:nvPr/>
        </p:nvGrpSpPr>
        <p:grpSpPr>
          <a:xfrm>
            <a:off x="3548911" y="925348"/>
            <a:ext cx="912429" cy="1113784"/>
            <a:chOff x="3766340" y="882092"/>
            <a:chExt cx="912429" cy="1113784"/>
          </a:xfrm>
        </p:grpSpPr>
        <p:pic>
          <p:nvPicPr>
            <p:cNvPr id="1028" name="Picture 4" descr="NCAA Division I - Wikipedia">
              <a:extLst>
                <a:ext uri="{FF2B5EF4-FFF2-40B4-BE49-F238E27FC236}">
                  <a16:creationId xmlns:a16="http://schemas.microsoft.com/office/drawing/2014/main" id="{DB2B65A5-1984-9D57-D8B4-C29C7AFFC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0711"/>
            <a:stretch/>
          </p:blipFill>
          <p:spPr bwMode="auto">
            <a:xfrm>
              <a:off x="3830692" y="882092"/>
              <a:ext cx="841304" cy="760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6E481C-9260-4615-A816-3B5B8AEA444B}"/>
                </a:ext>
              </a:extLst>
            </p:cNvPr>
            <p:cNvSpPr txBox="1"/>
            <p:nvPr/>
          </p:nvSpPr>
          <p:spPr>
            <a:xfrm>
              <a:off x="3766340" y="1688099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Eras Medium ITC" panose="020B0602030504020804" pitchFamily="34" charset="0"/>
                </a:rPr>
                <a:t>Division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15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Analysis – First Logistic Regression (Code)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56BAE-2F13-4B7B-A722-86F85CFA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49" y="1168767"/>
            <a:ext cx="5586501" cy="3354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FCB093-7FE0-A1BC-5C0F-9DB4E888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69" y="2375505"/>
            <a:ext cx="5476459" cy="9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Analysis – First Logistic Regression (Results)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49FAC-F940-223F-696F-B37905AF3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28" y="1228018"/>
            <a:ext cx="4322141" cy="2181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D0558-7E9B-98AF-09CF-52B6E24C0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916" y="3553411"/>
            <a:ext cx="3294167" cy="928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4C92BC-3456-2625-56DA-30D80ECF5EFC}"/>
              </a:ext>
            </a:extLst>
          </p:cNvPr>
          <p:cNvGrpSpPr/>
          <p:nvPr/>
        </p:nvGrpSpPr>
        <p:grpSpPr>
          <a:xfrm>
            <a:off x="5798126" y="1482437"/>
            <a:ext cx="623456" cy="1641763"/>
            <a:chOff x="5798126" y="1482437"/>
            <a:chExt cx="623456" cy="16417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8C1D6-76C3-9C30-076A-FC4F0B3BB1A3}"/>
                </a:ext>
              </a:extLst>
            </p:cNvPr>
            <p:cNvSpPr/>
            <p:nvPr/>
          </p:nvSpPr>
          <p:spPr>
            <a:xfrm>
              <a:off x="5798126" y="2313709"/>
              <a:ext cx="623455" cy="81049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88776B-C3EB-472E-0132-36C463943F0A}"/>
                </a:ext>
              </a:extLst>
            </p:cNvPr>
            <p:cNvSpPr/>
            <p:nvPr/>
          </p:nvSpPr>
          <p:spPr>
            <a:xfrm>
              <a:off x="5798127" y="1482437"/>
              <a:ext cx="623455" cy="8104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372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sz="2400" dirty="0">
                <a:latin typeface="Bahnschrift SemiBold" panose="020B0502040204020203" pitchFamily="34" charset="0"/>
              </a:rPr>
              <a:t>Analysis – Logistic Regression (KenPom 6, Diff R64)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2CDC5-901E-2354-BE80-94FCCCBE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22" y="1356023"/>
            <a:ext cx="6494356" cy="1853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1706C-F00B-EABD-1D82-6AE5CD63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13" y="3386070"/>
            <a:ext cx="3572374" cy="9621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9EE59DB-E427-6A64-4DCE-691087554E35}"/>
              </a:ext>
            </a:extLst>
          </p:cNvPr>
          <p:cNvGrpSpPr/>
          <p:nvPr/>
        </p:nvGrpSpPr>
        <p:grpSpPr>
          <a:xfrm>
            <a:off x="7086599" y="1816846"/>
            <a:ext cx="623455" cy="1322523"/>
            <a:chOff x="7086599" y="1816846"/>
            <a:chExt cx="623455" cy="13225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DEE636-769A-E030-5FEB-0BA0E8492A7C}"/>
                </a:ext>
              </a:extLst>
            </p:cNvPr>
            <p:cNvSpPr/>
            <p:nvPr/>
          </p:nvSpPr>
          <p:spPr>
            <a:xfrm>
              <a:off x="7086599" y="2490105"/>
              <a:ext cx="623455" cy="649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7C5A33-D236-7FE2-A8B4-4C141EBC468F}"/>
                </a:ext>
              </a:extLst>
            </p:cNvPr>
            <p:cNvSpPr/>
            <p:nvPr/>
          </p:nvSpPr>
          <p:spPr>
            <a:xfrm>
              <a:off x="7086599" y="1816846"/>
              <a:ext cx="623455" cy="64926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2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sz="2400" dirty="0">
                <a:latin typeface="Bahnschrift SemiBold" panose="020B0502040204020203" pitchFamily="34" charset="0"/>
              </a:rPr>
              <a:t>Analysis – Logistic Regression (KenPom 3, Diff R64)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A1A2-57EC-17E2-62BE-45555AF7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23" y="1513827"/>
            <a:ext cx="6722953" cy="130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FF3AC-08B7-43B1-F70A-26199A787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021" y="3056945"/>
            <a:ext cx="4451957" cy="1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sz="2400" dirty="0">
                <a:latin typeface="Bahnschrift SemiBold" panose="020B0502040204020203" pitchFamily="34" charset="0"/>
              </a:rPr>
              <a:t>Analysis – Logistic Regression (AdjEM/O/D, Diff R64)</a:t>
            </a:r>
          </a:p>
        </p:txBody>
      </p:sp>
      <p:grpSp>
        <p:nvGrpSpPr>
          <p:cNvPr id="2" name="Google Shape;527;p65">
            <a:extLst>
              <a:ext uri="{FF2B5EF4-FFF2-40B4-BE49-F238E27FC236}">
                <a16:creationId xmlns:a16="http://schemas.microsoft.com/office/drawing/2014/main" id="{3AB778CF-DCB1-28C4-DEE2-1E99C803908B}"/>
              </a:ext>
            </a:extLst>
          </p:cNvPr>
          <p:cNvGrpSpPr/>
          <p:nvPr/>
        </p:nvGrpSpPr>
        <p:grpSpPr>
          <a:xfrm rot="16200000">
            <a:off x="6614441" y="971850"/>
            <a:ext cx="431700" cy="3631500"/>
            <a:chOff x="3619250" y="1188338"/>
            <a:chExt cx="431700" cy="3631500"/>
          </a:xfrm>
        </p:grpSpPr>
        <p:cxnSp>
          <p:nvCxnSpPr>
            <p:cNvPr id="5" name="Google Shape;528;p65">
              <a:extLst>
                <a:ext uri="{FF2B5EF4-FFF2-40B4-BE49-F238E27FC236}">
                  <a16:creationId xmlns:a16="http://schemas.microsoft.com/office/drawing/2014/main" id="{5DCFACB8-A18B-529E-ADE8-0A2D317B8BF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10800000">
              <a:off x="3835100" y="1188338"/>
              <a:ext cx="0" cy="3199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529;p65">
              <a:extLst>
                <a:ext uri="{FF2B5EF4-FFF2-40B4-BE49-F238E27FC236}">
                  <a16:creationId xmlns:a16="http://schemas.microsoft.com/office/drawing/2014/main" id="{448DDB89-8084-07D6-76D5-7A2B6CFDBACE}"/>
                </a:ext>
              </a:extLst>
            </p:cNvPr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74951-2399-FAED-CF9B-D8F47664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38" y="1909235"/>
            <a:ext cx="3711913" cy="625930"/>
          </a:xfrm>
          <a:prstGeom prst="rect">
            <a:avLst/>
          </a:prstGeom>
        </p:spPr>
      </p:pic>
      <p:cxnSp>
        <p:nvCxnSpPr>
          <p:cNvPr id="13" name="Google Shape;528;p65">
            <a:extLst>
              <a:ext uri="{FF2B5EF4-FFF2-40B4-BE49-F238E27FC236}">
                <a16:creationId xmlns:a16="http://schemas.microsoft.com/office/drawing/2014/main" id="{FE1F719D-3982-1B1F-422D-61AD777EEB39}"/>
              </a:ext>
            </a:extLst>
          </p:cNvPr>
          <p:cNvCxnSpPr>
            <a:cxnSpLocks/>
          </p:cNvCxnSpPr>
          <p:nvPr/>
        </p:nvCxnSpPr>
        <p:spPr>
          <a:xfrm flipH="1">
            <a:off x="713250" y="2787600"/>
            <a:ext cx="4301291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374123A-B964-47CE-4429-EB3B238C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334" y="1478954"/>
            <a:ext cx="3185728" cy="8605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95CAD0-E48F-4865-A380-5C4DCD73F3C8}"/>
              </a:ext>
            </a:extLst>
          </p:cNvPr>
          <p:cNvSpPr txBox="1"/>
          <p:nvPr/>
        </p:nvSpPr>
        <p:spPr>
          <a:xfrm>
            <a:off x="941037" y="1264931"/>
            <a:ext cx="3834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Difference in AdjEM b/w Team &amp; Round of 64 Opponent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482109-AF9D-B572-270F-25DEDAC6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37" y="3654908"/>
            <a:ext cx="3711913" cy="7264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2217AB-64A9-C971-0D82-0B207D8588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61"/>
          <a:stretch/>
        </p:blipFill>
        <p:spPr>
          <a:xfrm>
            <a:off x="4950334" y="3307754"/>
            <a:ext cx="3185727" cy="8605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24F0CF-AEAA-3F9B-B8EE-85C268D81E1F}"/>
              </a:ext>
            </a:extLst>
          </p:cNvPr>
          <p:cNvSpPr txBox="1"/>
          <p:nvPr/>
        </p:nvSpPr>
        <p:spPr>
          <a:xfrm>
            <a:off x="941037" y="2968016"/>
            <a:ext cx="38342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Difference in AdjO and AdjD b/w Team &amp; Round of 64 Opponent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B8EC4B-9CFB-A85D-7FBA-D57869DE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11815"/>
            <a:ext cx="7717500" cy="572700"/>
          </a:xfrm>
        </p:spPr>
        <p:txBody>
          <a:bodyPr/>
          <a:lstStyle/>
          <a:p>
            <a:r>
              <a:rPr lang="en-US" sz="2400" dirty="0">
                <a:latin typeface="Bahnschrift SemiBold" panose="020B0502040204020203" pitchFamily="34" charset="0"/>
              </a:rPr>
              <a:t>Analysis – Logistic Regression (AdjEM, Diff R64)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73A12-1A67-9D9A-BA6B-A2D48AF2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49" y="1203671"/>
            <a:ext cx="5416301" cy="32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Conferences</a:t>
            </a:r>
          </a:p>
        </p:txBody>
      </p:sp>
      <p:cxnSp>
        <p:nvCxnSpPr>
          <p:cNvPr id="3" name="Google Shape;1000;p82">
            <a:extLst>
              <a:ext uri="{FF2B5EF4-FFF2-40B4-BE49-F238E27FC236}">
                <a16:creationId xmlns:a16="http://schemas.microsoft.com/office/drawing/2014/main" id="{7D1313E1-10A0-E135-36DF-74AA54E8E51B}"/>
              </a:ext>
            </a:extLst>
          </p:cNvPr>
          <p:cNvCxnSpPr>
            <a:cxnSpLocks/>
          </p:cNvCxnSpPr>
          <p:nvPr/>
        </p:nvCxnSpPr>
        <p:spPr>
          <a:xfrm>
            <a:off x="713250" y="2848437"/>
            <a:ext cx="7717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32" name="Picture 8" descr="2022 Sun Belt Football Media Days kick off Tuesday, A-State in the  spotlight Wednesday">
            <a:extLst>
              <a:ext uri="{FF2B5EF4-FFF2-40B4-BE49-F238E27FC236}">
                <a16:creationId xmlns:a16="http://schemas.microsoft.com/office/drawing/2014/main" id="{D5BBE0BC-B92E-35A6-EB5D-D55273982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50000" r="26818" b="24040"/>
          <a:stretch/>
        </p:blipFill>
        <p:spPr bwMode="auto">
          <a:xfrm>
            <a:off x="997527" y="3071090"/>
            <a:ext cx="5250874" cy="13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B2068F-BCC6-73F4-587C-48AE0552FB9E}"/>
              </a:ext>
            </a:extLst>
          </p:cNvPr>
          <p:cNvGrpSpPr/>
          <p:nvPr/>
        </p:nvGrpSpPr>
        <p:grpSpPr>
          <a:xfrm>
            <a:off x="997527" y="1239400"/>
            <a:ext cx="5250873" cy="1386372"/>
            <a:chOff x="1544782" y="1239400"/>
            <a:chExt cx="6054436" cy="1454152"/>
          </a:xfrm>
        </p:grpSpPr>
        <p:pic>
          <p:nvPicPr>
            <p:cNvPr id="1028" name="Picture 4" descr="The SEC's College Basketball Non-Conference Scheduling for 2019-20 -  Blogging the Bracket">
              <a:extLst>
                <a:ext uri="{FF2B5EF4-FFF2-40B4-BE49-F238E27FC236}">
                  <a16:creationId xmlns:a16="http://schemas.microsoft.com/office/drawing/2014/main" id="{13BCCCBA-4935-C7BD-A82F-C49D1F25E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964"/>
            <a:stretch/>
          </p:blipFill>
          <p:spPr bwMode="auto">
            <a:xfrm>
              <a:off x="1544782" y="1239400"/>
              <a:ext cx="3027218" cy="145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The SEC's College Basketball Non-Conference Scheduling for 2019-20 -  Blogging the Bracket">
              <a:extLst>
                <a:ext uri="{FF2B5EF4-FFF2-40B4-BE49-F238E27FC236}">
                  <a16:creationId xmlns:a16="http://schemas.microsoft.com/office/drawing/2014/main" id="{4C422BF5-25F2-0061-3206-DCE1611AB1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37" b="1849"/>
            <a:stretch/>
          </p:blipFill>
          <p:spPr bwMode="auto">
            <a:xfrm>
              <a:off x="4572000" y="1239400"/>
              <a:ext cx="3027218" cy="145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F2C712-2E6C-4CE9-C659-06F4B905D285}"/>
              </a:ext>
            </a:extLst>
          </p:cNvPr>
          <p:cNvSpPr txBox="1"/>
          <p:nvPr/>
        </p:nvSpPr>
        <p:spPr>
          <a:xfrm>
            <a:off x="6493059" y="1766421"/>
            <a:ext cx="1688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“High-Major”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FC5C5-340B-C0FF-1571-C7E7FB44B2C1}"/>
              </a:ext>
            </a:extLst>
          </p:cNvPr>
          <p:cNvSpPr txBox="1"/>
          <p:nvPr/>
        </p:nvSpPr>
        <p:spPr>
          <a:xfrm>
            <a:off x="6493059" y="3530343"/>
            <a:ext cx="1688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“Mid-Major”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Conferences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F43E8-83EA-9360-441B-4CB5C0809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7"/>
          <a:stretch/>
        </p:blipFill>
        <p:spPr>
          <a:xfrm>
            <a:off x="1210351" y="1326971"/>
            <a:ext cx="3174612" cy="302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68664-4933-17D6-0758-91173C507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83"/>
          <a:stretch/>
        </p:blipFill>
        <p:spPr>
          <a:xfrm>
            <a:off x="4719567" y="1326971"/>
            <a:ext cx="3174612" cy="30264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3D5803-E5F3-0F39-B3AA-8D128657EF50}"/>
              </a:ext>
            </a:extLst>
          </p:cNvPr>
          <p:cNvSpPr/>
          <p:nvPr/>
        </p:nvSpPr>
        <p:spPr>
          <a:xfrm>
            <a:off x="1210351" y="2571750"/>
            <a:ext cx="3174612" cy="5455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E94FFE-81C2-C194-0734-10020C3578B8}"/>
              </a:ext>
            </a:extLst>
          </p:cNvPr>
          <p:cNvGrpSpPr/>
          <p:nvPr/>
        </p:nvGrpSpPr>
        <p:grpSpPr>
          <a:xfrm>
            <a:off x="4523508" y="1336910"/>
            <a:ext cx="3826303" cy="3143903"/>
            <a:chOff x="4523508" y="1336910"/>
            <a:chExt cx="3826303" cy="31439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9E09E4-42FD-0AF2-0D0A-5D5040640BA8}"/>
                </a:ext>
              </a:extLst>
            </p:cNvPr>
            <p:cNvGrpSpPr/>
            <p:nvPr/>
          </p:nvGrpSpPr>
          <p:grpSpPr>
            <a:xfrm>
              <a:off x="4572000" y="1336910"/>
              <a:ext cx="1530927" cy="937998"/>
              <a:chOff x="5762192" y="1326970"/>
              <a:chExt cx="1864735" cy="11126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B417D85-2F14-80C9-C92A-E88ACD84E107}"/>
                  </a:ext>
                </a:extLst>
              </p:cNvPr>
              <p:cNvSpPr/>
              <p:nvPr/>
            </p:nvSpPr>
            <p:spPr>
              <a:xfrm>
                <a:off x="5762192" y="1326970"/>
                <a:ext cx="1864734" cy="11126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Missouri Valley Conference - Wikipedia">
                <a:extLst>
                  <a:ext uri="{FF2B5EF4-FFF2-40B4-BE49-F238E27FC236}">
                    <a16:creationId xmlns:a16="http://schemas.microsoft.com/office/drawing/2014/main" id="{3FD30017-A43E-9274-4BE9-3D558E046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2192" y="1326971"/>
                <a:ext cx="1864735" cy="1112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 descr="Tulsa Looks to Continue Success as the American Athletic Conference  Welcomes Six New Universities - Tulsa">
              <a:extLst>
                <a:ext uri="{FF2B5EF4-FFF2-40B4-BE49-F238E27FC236}">
                  <a16:creationId xmlns:a16="http://schemas.microsoft.com/office/drawing/2014/main" id="{EB383FAD-4519-5021-B76C-D8FAF910D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3" t="16004" r="25558" b="20543"/>
            <a:stretch/>
          </p:blipFill>
          <p:spPr bwMode="auto">
            <a:xfrm>
              <a:off x="4814454" y="2397086"/>
              <a:ext cx="1052946" cy="100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43F676-A18F-EF0E-4974-9CE2A771E525}"/>
                </a:ext>
              </a:extLst>
            </p:cNvPr>
            <p:cNvGrpSpPr/>
            <p:nvPr/>
          </p:nvGrpSpPr>
          <p:grpSpPr>
            <a:xfrm>
              <a:off x="4523508" y="3537663"/>
              <a:ext cx="1627910" cy="882682"/>
              <a:chOff x="5840071" y="3517852"/>
              <a:chExt cx="2093578" cy="100931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F1637B0-083C-FB07-B37C-304FE5C4676D}"/>
                  </a:ext>
                </a:extLst>
              </p:cNvPr>
              <p:cNvSpPr/>
              <p:nvPr/>
            </p:nvSpPr>
            <p:spPr>
              <a:xfrm>
                <a:off x="5840071" y="3517853"/>
                <a:ext cx="2093578" cy="1009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4" name="Picture 6" descr="West Coast Conference | Basketball Wiki | Fandom">
                <a:extLst>
                  <a:ext uri="{FF2B5EF4-FFF2-40B4-BE49-F238E27FC236}">
                    <a16:creationId xmlns:a16="http://schemas.microsoft.com/office/drawing/2014/main" id="{BE4582FF-2366-EBE5-761A-145BF3FE3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190" b="25600"/>
              <a:stretch/>
            </p:blipFill>
            <p:spPr bwMode="auto">
              <a:xfrm>
                <a:off x="5840071" y="3517852"/>
                <a:ext cx="2093578" cy="1009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6" name="Picture 8" descr="Loyola Ramblers - Wikipedia">
              <a:extLst>
                <a:ext uri="{FF2B5EF4-FFF2-40B4-BE49-F238E27FC236}">
                  <a16:creationId xmlns:a16="http://schemas.microsoft.com/office/drawing/2014/main" id="{1F842EF7-6C10-6E0A-98A4-E8B449E31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909" y="1385611"/>
              <a:ext cx="762001" cy="60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Wichita State Shockers - Wikipedia">
              <a:extLst>
                <a:ext uri="{FF2B5EF4-FFF2-40B4-BE49-F238E27FC236}">
                  <a16:creationId xmlns:a16="http://schemas.microsoft.com/office/drawing/2014/main" id="{54FAB5BC-1FAC-3CE8-119E-B16A973EF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910" y="1357606"/>
              <a:ext cx="762001" cy="635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reighton Bluejays - Wikipedia">
              <a:extLst>
                <a:ext uri="{FF2B5EF4-FFF2-40B4-BE49-F238E27FC236}">
                  <a16:creationId xmlns:a16="http://schemas.microsoft.com/office/drawing/2014/main" id="{BEEBB1B0-D3D4-B439-9DA6-10CB14ABF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911" y="1363474"/>
              <a:ext cx="625900" cy="62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378211CE-F271-0293-2508-60D52B8B1B83}"/>
                </a:ext>
              </a:extLst>
            </p:cNvPr>
            <p:cNvSpPr txBox="1">
              <a:spLocks/>
            </p:cNvSpPr>
            <p:nvPr/>
          </p:nvSpPr>
          <p:spPr>
            <a:xfrm>
              <a:off x="7044972" y="201083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5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84A0B86C-4AA5-04DD-EFD9-89C818FDB03C}"/>
                </a:ext>
              </a:extLst>
            </p:cNvPr>
            <p:cNvSpPr txBox="1">
              <a:spLocks/>
            </p:cNvSpPr>
            <p:nvPr/>
          </p:nvSpPr>
          <p:spPr>
            <a:xfrm>
              <a:off x="6366033" y="201083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7C3D20C-497F-E75D-BAAF-DB08E1693EB0}"/>
                </a:ext>
              </a:extLst>
            </p:cNvPr>
            <p:cNvSpPr txBox="1">
              <a:spLocks/>
            </p:cNvSpPr>
            <p:nvPr/>
          </p:nvSpPr>
          <p:spPr>
            <a:xfrm>
              <a:off x="7723911" y="201083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pic>
          <p:nvPicPr>
            <p:cNvPr id="2062" name="Picture 14" descr="UConn Huskies - Wikipedia">
              <a:extLst>
                <a:ext uri="{FF2B5EF4-FFF2-40B4-BE49-F238E27FC236}">
                  <a16:creationId xmlns:a16="http://schemas.microsoft.com/office/drawing/2014/main" id="{0DDD52AD-EB63-91EC-AF7F-894EE616D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752" y="2410054"/>
              <a:ext cx="523998" cy="65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0E5E678B-6CB1-BE96-5487-A88814A46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535" y="2373977"/>
              <a:ext cx="439288" cy="686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ouston Cougars - Wikipedia">
              <a:extLst>
                <a:ext uri="{FF2B5EF4-FFF2-40B4-BE49-F238E27FC236}">
                  <a16:creationId xmlns:a16="http://schemas.microsoft.com/office/drawing/2014/main" id="{E211BB7C-B313-919A-0477-64828532E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0848" y="2444690"/>
              <a:ext cx="661861" cy="629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872DEA86-1868-FB1D-DF48-88A4010F96E3}"/>
                </a:ext>
              </a:extLst>
            </p:cNvPr>
            <p:cNvSpPr txBox="1">
              <a:spLocks/>
            </p:cNvSpPr>
            <p:nvPr/>
          </p:nvSpPr>
          <p:spPr>
            <a:xfrm>
              <a:off x="7044241" y="309262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3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FE68F217-0362-3D2D-E2F8-06EFA2545E08}"/>
                </a:ext>
              </a:extLst>
            </p:cNvPr>
            <p:cNvSpPr txBox="1">
              <a:spLocks/>
            </p:cNvSpPr>
            <p:nvPr/>
          </p:nvSpPr>
          <p:spPr>
            <a:xfrm>
              <a:off x="6366033" y="309262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A9A7AE8-5326-EE1F-165B-67F144EB2ACA}"/>
                </a:ext>
              </a:extLst>
            </p:cNvPr>
            <p:cNvSpPr txBox="1">
              <a:spLocks/>
            </p:cNvSpPr>
            <p:nvPr/>
          </p:nvSpPr>
          <p:spPr>
            <a:xfrm>
              <a:off x="7723911" y="3091495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pic>
          <p:nvPicPr>
            <p:cNvPr id="2070" name="Picture 22" descr="March Madness Gonzaga Story – The Royal Banner">
              <a:extLst>
                <a:ext uri="{FF2B5EF4-FFF2-40B4-BE49-F238E27FC236}">
                  <a16:creationId xmlns:a16="http://schemas.microsoft.com/office/drawing/2014/main" id="{FBF72CE3-3EDF-54BD-B937-36F414250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021" b="92051" l="1407" r="97890">
                          <a14:foregroundMark x1="71395" y1="11765" x2="59789" y2="9221"/>
                          <a14:foregroundMark x1="59789" y1="9221" x2="42204" y2="20032"/>
                          <a14:foregroundMark x1="22338" y1="47837" x2="16647" y2="55803"/>
                          <a14:foregroundMark x1="22978" y1="46941" x2="22343" y2="47830"/>
                          <a14:foregroundMark x1="42204" y1="20032" x2="23107" y2="46761"/>
                          <a14:foregroundMark x1="25792" y1="58325" x2="68769" y2="70179"/>
                          <a14:foregroundMark x1="16647" y1="55803" x2="20931" y2="56985"/>
                          <a14:foregroundMark x1="80265" y1="69448" x2="87456" y2="68045"/>
                          <a14:foregroundMark x1="26495" y1="33386" x2="5744" y2="54849"/>
                          <a14:foregroundMark x1="5744" y1="54849" x2="12778" y2="69952"/>
                          <a14:foregroundMark x1="12778" y1="69952" x2="28488" y2="68839"/>
                          <a14:foregroundMark x1="28488" y1="68839" x2="31653" y2="66932"/>
                          <a14:foregroundMark x1="1758" y1="51033" x2="1993" y2="61367"/>
                          <a14:foregroundMark x1="49824" y1="57393" x2="49707" y2="58188"/>
                          <a14:foregroundMark x1="39977" y1="45469" x2="39977" y2="45469"/>
                          <a14:foregroundMark x1="41032" y1="15580" x2="41032" y2="15580"/>
                          <a14:foregroundMark x1="62251" y1="22099" x2="62251" y2="22099"/>
                          <a14:foregroundMark x1="45487" y1="3021" x2="49824" y2="3180"/>
                          <a14:foregroundMark x1="65416" y1="37838" x2="69285" y2="37361"/>
                          <a14:foregroundMark x1="73388" y1="36884" x2="73388" y2="36884"/>
                          <a14:foregroundMark x1="88628" y1="36248" x2="88628" y2="36248"/>
                          <a14:foregroundMark x1="93318" y1="42130" x2="93318" y2="42130"/>
                          <a14:foregroundMark x1="62016" y1="36248" x2="62016" y2="36248"/>
                          <a14:foregroundMark x1="94725" y1="56121" x2="81125" y2="88235"/>
                          <a14:foregroundMark x1="81125" y1="88235" x2="65533" y2="92051"/>
                          <a14:foregroundMark x1="65533" y1="92051" x2="60727" y2="74245"/>
                          <a14:foregroundMark x1="60727" y1="74245" x2="62720" y2="65024"/>
                          <a14:foregroundMark x1="62720" y1="65024" x2="62720" y2="65024"/>
                          <a14:foregroundMark x1="97890" y1="56280" x2="96952" y2="62003"/>
                          <a14:backgroundMark x1="31067" y1="46105" x2="24150" y2="48967"/>
                          <a14:backgroundMark x1="24150" y1="48967" x2="22860" y2="52464"/>
                          <a14:backgroundMark x1="31770" y1="45469" x2="31184" y2="45787"/>
                          <a14:backgroundMark x1="31184" y1="45310" x2="31653" y2="45787"/>
                          <a14:backgroundMark x1="22040" y1="56916" x2="23095" y2="58188"/>
                          <a14:backgroundMark x1="23212" y1="56757" x2="21805" y2="56916"/>
                          <a14:backgroundMark x1="23798" y1="56757" x2="23798" y2="58665"/>
                          <a14:backgroundMark x1="21454" y1="56757" x2="21688" y2="57711"/>
                          <a14:backgroundMark x1="21688" y1="57393" x2="21336" y2="56757"/>
                          <a14:backgroundMark x1="70809" y1="81558" x2="78664" y2="61685"/>
                          <a14:backgroundMark x1="77257" y1="68680" x2="73388" y2="68680"/>
                          <a14:backgroundMark x1="79015" y1="70111" x2="70457" y2="71383"/>
                          <a14:backgroundMark x1="70457" y1="71383" x2="69871" y2="70906"/>
                          <a14:backgroundMark x1="69050" y1="71224" x2="69637" y2="68521"/>
                          <a14:backgroundMark x1="69050" y1="72337" x2="70106" y2="71065"/>
                          <a14:backgroundMark x1="68699" y1="72496" x2="70457" y2="68680"/>
                          <a14:backgroundMark x1="79015" y1="68839" x2="78664" y2="70111"/>
                          <a14:backgroundMark x1="21571" y1="56916" x2="21219" y2="56916"/>
                          <a14:backgroundMark x1="68816" y1="72496" x2="69168" y2="69634"/>
                          <a14:backgroundMark x1="69637" y1="70111" x2="68816" y2="70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752" y="3508271"/>
              <a:ext cx="881757" cy="65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Saint Mary's Gaels - Wikipedia">
              <a:extLst>
                <a:ext uri="{FF2B5EF4-FFF2-40B4-BE49-F238E27FC236}">
                  <a16:creationId xmlns:a16="http://schemas.microsoft.com/office/drawing/2014/main" id="{4F877D6F-9C83-4722-2D64-7D44DD6E9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515" y="3521970"/>
              <a:ext cx="975272" cy="65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3C81BD9-3393-22A3-E925-7255BB231C5F}"/>
                </a:ext>
              </a:extLst>
            </p:cNvPr>
            <p:cNvSpPr txBox="1">
              <a:spLocks/>
            </p:cNvSpPr>
            <p:nvPr/>
          </p:nvSpPr>
          <p:spPr>
            <a:xfrm>
              <a:off x="6544692" y="4172151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12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E53AFB94-4804-9470-EFB7-F741B966313C}"/>
                </a:ext>
              </a:extLst>
            </p:cNvPr>
            <p:cNvSpPr txBox="1">
              <a:spLocks/>
            </p:cNvSpPr>
            <p:nvPr/>
          </p:nvSpPr>
          <p:spPr>
            <a:xfrm>
              <a:off x="7534213" y="4170143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4E9F18-3335-C6A1-149A-11E9CC3A0A6D}"/>
              </a:ext>
            </a:extLst>
          </p:cNvPr>
          <p:cNvGrpSpPr/>
          <p:nvPr/>
        </p:nvGrpSpPr>
        <p:grpSpPr>
          <a:xfrm>
            <a:off x="6159746" y="1280804"/>
            <a:ext cx="2306709" cy="1862253"/>
            <a:chOff x="6159746" y="1280804"/>
            <a:chExt cx="2306709" cy="1862253"/>
          </a:xfrm>
        </p:grpSpPr>
        <p:sp>
          <p:nvSpPr>
            <p:cNvPr id="26" name="Multiplication Sign 25">
              <a:extLst>
                <a:ext uri="{FF2B5EF4-FFF2-40B4-BE49-F238E27FC236}">
                  <a16:creationId xmlns:a16="http://schemas.microsoft.com/office/drawing/2014/main" id="{75B3F170-4854-460E-A904-EF2AEB294EAA}"/>
                </a:ext>
              </a:extLst>
            </p:cNvPr>
            <p:cNvSpPr/>
            <p:nvPr/>
          </p:nvSpPr>
          <p:spPr>
            <a:xfrm>
              <a:off x="6159746" y="1294807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13BA0754-3B77-7182-5510-D1DC4E050275}"/>
                </a:ext>
              </a:extLst>
            </p:cNvPr>
            <p:cNvSpPr/>
            <p:nvPr/>
          </p:nvSpPr>
          <p:spPr>
            <a:xfrm>
              <a:off x="6867995" y="1280804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EC6F4FB4-DEA7-239A-5D03-870D14D1020C}"/>
                </a:ext>
              </a:extLst>
            </p:cNvPr>
            <p:cNvSpPr/>
            <p:nvPr/>
          </p:nvSpPr>
          <p:spPr>
            <a:xfrm>
              <a:off x="7607267" y="1280804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369A4035-5FDC-DFD3-D3E5-C4DD657CD70C}"/>
                </a:ext>
              </a:extLst>
            </p:cNvPr>
            <p:cNvSpPr/>
            <p:nvPr/>
          </p:nvSpPr>
          <p:spPr>
            <a:xfrm>
              <a:off x="6234157" y="2348843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54CCDA85-74E4-2378-57FA-EB2360633979}"/>
                </a:ext>
              </a:extLst>
            </p:cNvPr>
            <p:cNvSpPr/>
            <p:nvPr/>
          </p:nvSpPr>
          <p:spPr>
            <a:xfrm>
              <a:off x="6866919" y="2347853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B9509BF0-CF03-6267-1A70-E23D6FDB65D3}"/>
                </a:ext>
              </a:extLst>
            </p:cNvPr>
            <p:cNvSpPr/>
            <p:nvPr/>
          </p:nvSpPr>
          <p:spPr>
            <a:xfrm>
              <a:off x="7534213" y="2353799"/>
              <a:ext cx="859188" cy="789258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0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Conferences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F43E8-83EA-9360-441B-4CB5C0809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7"/>
          <a:stretch/>
        </p:blipFill>
        <p:spPr>
          <a:xfrm>
            <a:off x="1210351" y="1326971"/>
            <a:ext cx="3174612" cy="302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68664-4933-17D6-0758-91173C507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83"/>
          <a:stretch/>
        </p:blipFill>
        <p:spPr>
          <a:xfrm>
            <a:off x="4719567" y="1326971"/>
            <a:ext cx="3174612" cy="3026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47EC8E-3327-A8C5-C6BE-9BE2A3055208}"/>
              </a:ext>
            </a:extLst>
          </p:cNvPr>
          <p:cNvSpPr/>
          <p:nvPr/>
        </p:nvSpPr>
        <p:spPr>
          <a:xfrm>
            <a:off x="1210351" y="3818660"/>
            <a:ext cx="3174612" cy="192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50F92-8127-3FE0-2D02-AAE120708BD5}"/>
              </a:ext>
            </a:extLst>
          </p:cNvPr>
          <p:cNvSpPr/>
          <p:nvPr/>
        </p:nvSpPr>
        <p:spPr>
          <a:xfrm>
            <a:off x="1210351" y="3098223"/>
            <a:ext cx="3174612" cy="192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Conferences (Mountain West)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6D860-EF29-44FB-9CB3-24B23DDE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64" y="2711094"/>
            <a:ext cx="2921311" cy="1260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A1839-FCF5-4062-97E6-FAB7BC4DF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50" y="3012297"/>
            <a:ext cx="2921312" cy="917690"/>
          </a:xfrm>
          <a:prstGeom prst="rect">
            <a:avLst/>
          </a:prstGeom>
        </p:spPr>
      </p:pic>
      <p:cxnSp>
        <p:nvCxnSpPr>
          <p:cNvPr id="14" name="Google Shape;1000;p82">
            <a:extLst>
              <a:ext uri="{FF2B5EF4-FFF2-40B4-BE49-F238E27FC236}">
                <a16:creationId xmlns:a16="http://schemas.microsoft.com/office/drawing/2014/main" id="{F0EFF9E4-69C0-4E49-B0BA-33C3BA3E90A6}"/>
              </a:ext>
            </a:extLst>
          </p:cNvPr>
          <p:cNvCxnSpPr>
            <a:cxnSpLocks/>
          </p:cNvCxnSpPr>
          <p:nvPr/>
        </p:nvCxnSpPr>
        <p:spPr>
          <a:xfrm>
            <a:off x="4591262" y="1088843"/>
            <a:ext cx="0" cy="3522568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55C9EC-65B5-479B-B05B-3938C4C63B6E}"/>
              </a:ext>
            </a:extLst>
          </p:cNvPr>
          <p:cNvSpPr txBox="1"/>
          <p:nvPr/>
        </p:nvSpPr>
        <p:spPr>
          <a:xfrm>
            <a:off x="1615346" y="1755017"/>
            <a:ext cx="2042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Based on the team’s seed: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C22AC-D187-48F9-83BB-39BADCD91064}"/>
              </a:ext>
            </a:extLst>
          </p:cNvPr>
          <p:cNvSpPr txBox="1"/>
          <p:nvPr/>
        </p:nvSpPr>
        <p:spPr>
          <a:xfrm>
            <a:off x="5524633" y="1726768"/>
            <a:ext cx="20425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Based on the opponent’s conference: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1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>
            <a:spLocks noGrp="1"/>
          </p:cNvSpPr>
          <p:nvPr>
            <p:ph type="title"/>
          </p:nvPr>
        </p:nvSpPr>
        <p:spPr>
          <a:xfrm>
            <a:off x="1938900" y="2959519"/>
            <a:ext cx="46296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— Henry V. Porter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541" name="Google Shape;541;p66"/>
          <p:cNvSpPr txBox="1">
            <a:spLocks noGrp="1"/>
          </p:cNvSpPr>
          <p:nvPr>
            <p:ph type="subTitle" idx="1"/>
          </p:nvPr>
        </p:nvSpPr>
        <p:spPr>
          <a:xfrm>
            <a:off x="1938900" y="1764944"/>
            <a:ext cx="46296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“</a:t>
            </a:r>
            <a:r>
              <a:rPr lang="en-US" dirty="0">
                <a:latin typeface="Bahnschrift SemiBold" panose="020B0502040204020203" pitchFamily="34" charset="0"/>
              </a:rPr>
              <a:t>A little March madness may complement and contribute to sanity and help keep society on an even keel</a:t>
            </a:r>
            <a:r>
              <a:rPr lang="en" dirty="0">
                <a:latin typeface="Bahnschrift SemiBold" panose="020B0502040204020203" pitchFamily="34" charset="0"/>
              </a:rPr>
              <a:t>.”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542" name="Google Shape;542;p66"/>
          <p:cNvGrpSpPr/>
          <p:nvPr/>
        </p:nvGrpSpPr>
        <p:grpSpPr>
          <a:xfrm>
            <a:off x="7129475" y="1499075"/>
            <a:ext cx="2602500" cy="2602500"/>
            <a:chOff x="7129475" y="1270500"/>
            <a:chExt cx="2602500" cy="2602500"/>
          </a:xfrm>
        </p:grpSpPr>
        <p:sp>
          <p:nvSpPr>
            <p:cNvPr id="543" name="Google Shape;543;p66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6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6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66"/>
          <p:cNvGrpSpPr/>
          <p:nvPr/>
        </p:nvGrpSpPr>
        <p:grpSpPr>
          <a:xfrm>
            <a:off x="1118875" y="824627"/>
            <a:ext cx="7303200" cy="3775800"/>
            <a:chOff x="1118875" y="824627"/>
            <a:chExt cx="7303200" cy="3775800"/>
          </a:xfrm>
        </p:grpSpPr>
        <p:sp>
          <p:nvSpPr>
            <p:cNvPr id="547" name="Google Shape;547;p66"/>
            <p:cNvSpPr/>
            <p:nvPr/>
          </p:nvSpPr>
          <p:spPr>
            <a:xfrm rot="-5400000">
              <a:off x="1118875" y="824627"/>
              <a:ext cx="518100" cy="5181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8" name="Google Shape;548;p66"/>
            <p:cNvCxnSpPr>
              <a:endCxn id="547" idx="4"/>
            </p:cNvCxnSpPr>
            <p:nvPr/>
          </p:nvCxnSpPr>
          <p:spPr>
            <a:xfrm rot="10800000">
              <a:off x="1636975" y="1083677"/>
              <a:ext cx="6785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66"/>
            <p:cNvCxnSpPr>
              <a:stCxn id="547" idx="2"/>
            </p:cNvCxnSpPr>
            <p:nvPr/>
          </p:nvCxnSpPr>
          <p:spPr>
            <a:xfrm>
              <a:off x="1377925" y="1342727"/>
              <a:ext cx="0" cy="3257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540;p66">
            <a:extLst>
              <a:ext uri="{FF2B5EF4-FFF2-40B4-BE49-F238E27FC236}">
                <a16:creationId xmlns:a16="http://schemas.microsoft.com/office/drawing/2014/main" id="{479753FD-4DAD-4AF6-BFB6-6ED5FF18C823}"/>
              </a:ext>
            </a:extLst>
          </p:cNvPr>
          <p:cNvSpPr txBox="1">
            <a:spLocks/>
          </p:cNvSpPr>
          <p:nvPr/>
        </p:nvSpPr>
        <p:spPr>
          <a:xfrm>
            <a:off x="1938900" y="3344603"/>
            <a:ext cx="462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latin typeface="Bahnschrift SemiBold" panose="020B0502040204020203" pitchFamily="34" charset="0"/>
              </a:rPr>
              <a:t>When talking about the tournament in 1939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Conferences (Matchups)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96E6E1-8EFC-4544-ECFC-DFBBE726F3F6}"/>
              </a:ext>
            </a:extLst>
          </p:cNvPr>
          <p:cNvGrpSpPr/>
          <p:nvPr/>
        </p:nvGrpSpPr>
        <p:grpSpPr>
          <a:xfrm>
            <a:off x="753553" y="1230435"/>
            <a:ext cx="7725686" cy="3311034"/>
            <a:chOff x="753553" y="1230435"/>
            <a:chExt cx="7725686" cy="331103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F968EF8-2567-12BD-EC80-718EA6712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219" y="1306271"/>
              <a:ext cx="1468580" cy="546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Big 12 Conference - Wikipedia">
              <a:extLst>
                <a:ext uri="{FF2B5EF4-FFF2-40B4-BE49-F238E27FC236}">
                  <a16:creationId xmlns:a16="http://schemas.microsoft.com/office/drawing/2014/main" id="{7D7CB87C-2AC8-F1D8-F668-CA8521A9C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015" y="1230435"/>
              <a:ext cx="1136072" cy="68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CD9AA60-7D55-46B0-1824-35A5C5DE0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263" y="2522727"/>
              <a:ext cx="1586345" cy="46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Big 12 Conference - Wikipedia">
              <a:extLst>
                <a:ext uri="{FF2B5EF4-FFF2-40B4-BE49-F238E27FC236}">
                  <a16:creationId xmlns:a16="http://schemas.microsoft.com/office/drawing/2014/main" id="{14C4228E-2091-98FF-6579-CB6F39E5E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778" y="2412748"/>
              <a:ext cx="1136072" cy="687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E02E9CA5-75EF-6BF9-D48C-5EC4B537E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802" y="3648753"/>
              <a:ext cx="1586345" cy="46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Big Ten Logo PNG Transparent &amp; SVG Vector - Freebie Supply">
              <a:extLst>
                <a:ext uri="{FF2B5EF4-FFF2-40B4-BE49-F238E27FC236}">
                  <a16:creationId xmlns:a16="http://schemas.microsoft.com/office/drawing/2014/main" id="{4F988A79-6082-1C0B-3D92-DBDBF5CF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003" y="3600439"/>
              <a:ext cx="132693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Big Ten Logo PNG Transparent &amp; SVG Vector - Freebie Supply">
              <a:extLst>
                <a:ext uri="{FF2B5EF4-FFF2-40B4-BE49-F238E27FC236}">
                  <a16:creationId xmlns:a16="http://schemas.microsoft.com/office/drawing/2014/main" id="{A7998E7F-2FA1-03F6-85FD-956B8192E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16" y="1252432"/>
              <a:ext cx="1326931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File:Atlantic 10 Conference textless logo in Richmond red ...">
              <a:extLst>
                <a:ext uri="{FF2B5EF4-FFF2-40B4-BE49-F238E27FC236}">
                  <a16:creationId xmlns:a16="http://schemas.microsoft.com/office/drawing/2014/main" id="{D5100911-9FCE-51B2-6F78-02DC797EF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4499" y="1383270"/>
              <a:ext cx="1468580" cy="339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956CB0A-2D3C-C897-C585-8B7467EAE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049" y="2454876"/>
              <a:ext cx="1468580" cy="594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F1E22C4A-3335-75A2-8205-8572A04D0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31" y="2563171"/>
              <a:ext cx="1284616" cy="374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F479955C-3B65-8755-6400-9EE03B92B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823" y="3545669"/>
              <a:ext cx="711231" cy="711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744D0106-9F4A-4353-5E3B-B2D95A02F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856" y="3669635"/>
              <a:ext cx="1586345" cy="467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8D40C38-A0F9-887B-C712-51C1B8DD70EB}"/>
                </a:ext>
              </a:extLst>
            </p:cNvPr>
            <p:cNvSpPr txBox="1">
              <a:spLocks/>
            </p:cNvSpPr>
            <p:nvPr/>
          </p:nvSpPr>
          <p:spPr>
            <a:xfrm>
              <a:off x="2457139" y="1417188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70A245C9-B991-E334-E260-F5D1305D5EC7}"/>
                </a:ext>
              </a:extLst>
            </p:cNvPr>
            <p:cNvSpPr txBox="1">
              <a:spLocks/>
            </p:cNvSpPr>
            <p:nvPr/>
          </p:nvSpPr>
          <p:spPr>
            <a:xfrm>
              <a:off x="6323079" y="3706792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DB63C-1C8D-71B9-993F-B549085346B1}"/>
                </a:ext>
              </a:extLst>
            </p:cNvPr>
            <p:cNvSpPr txBox="1">
              <a:spLocks/>
            </p:cNvSpPr>
            <p:nvPr/>
          </p:nvSpPr>
          <p:spPr>
            <a:xfrm>
              <a:off x="6323079" y="2581529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42ADB571-BE00-8901-AA41-6D158D93DE5F}"/>
                </a:ext>
              </a:extLst>
            </p:cNvPr>
            <p:cNvSpPr txBox="1">
              <a:spLocks/>
            </p:cNvSpPr>
            <p:nvPr/>
          </p:nvSpPr>
          <p:spPr>
            <a:xfrm>
              <a:off x="6323079" y="1398488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AEF41AA2-6E69-A01D-1A49-A2CA50BE782F}"/>
                </a:ext>
              </a:extLst>
            </p:cNvPr>
            <p:cNvSpPr txBox="1">
              <a:spLocks/>
            </p:cNvSpPr>
            <p:nvPr/>
          </p:nvSpPr>
          <p:spPr>
            <a:xfrm>
              <a:off x="2474442" y="3713330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FB8731F-D14F-61D2-A6B8-28F333BE57BF}"/>
                </a:ext>
              </a:extLst>
            </p:cNvPr>
            <p:cNvSpPr txBox="1">
              <a:spLocks/>
            </p:cNvSpPr>
            <p:nvPr/>
          </p:nvSpPr>
          <p:spPr>
            <a:xfrm>
              <a:off x="2468902" y="2602078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vs.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4089BE75-24DD-A2ED-A3D9-B00909A6A028}"/>
                </a:ext>
              </a:extLst>
            </p:cNvPr>
            <p:cNvSpPr txBox="1">
              <a:spLocks/>
            </p:cNvSpPr>
            <p:nvPr/>
          </p:nvSpPr>
          <p:spPr>
            <a:xfrm>
              <a:off x="3323113" y="1926548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9B3DB0D-DCDC-A9C6-EE72-FC805D326931}"/>
                </a:ext>
              </a:extLst>
            </p:cNvPr>
            <p:cNvSpPr txBox="1">
              <a:spLocks/>
            </p:cNvSpPr>
            <p:nvPr/>
          </p:nvSpPr>
          <p:spPr>
            <a:xfrm>
              <a:off x="1447733" y="1926548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89AD9AC7-5074-1C89-02BF-09F19C403C37}"/>
                </a:ext>
              </a:extLst>
            </p:cNvPr>
            <p:cNvSpPr txBox="1">
              <a:spLocks/>
            </p:cNvSpPr>
            <p:nvPr/>
          </p:nvSpPr>
          <p:spPr>
            <a:xfrm>
              <a:off x="3334876" y="3048821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3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211D5D5-F5D7-CA7B-EC62-6AB7829FA57C}"/>
                </a:ext>
              </a:extLst>
            </p:cNvPr>
            <p:cNvSpPr txBox="1">
              <a:spLocks/>
            </p:cNvSpPr>
            <p:nvPr/>
          </p:nvSpPr>
          <p:spPr>
            <a:xfrm>
              <a:off x="1459496" y="3048821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A58BB86-ACB3-689E-C846-76C40E987BF2}"/>
                </a:ext>
              </a:extLst>
            </p:cNvPr>
            <p:cNvSpPr txBox="1">
              <a:spLocks/>
            </p:cNvSpPr>
            <p:nvPr/>
          </p:nvSpPr>
          <p:spPr>
            <a:xfrm>
              <a:off x="3340416" y="4212173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6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4C3FE55B-3C38-1321-48F0-9808699E5E17}"/>
                </a:ext>
              </a:extLst>
            </p:cNvPr>
            <p:cNvSpPr txBox="1">
              <a:spLocks/>
            </p:cNvSpPr>
            <p:nvPr/>
          </p:nvSpPr>
          <p:spPr>
            <a:xfrm>
              <a:off x="1465036" y="4212173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1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3CF21872-3C82-DA6E-5E95-A3CD456A3AF6}"/>
                </a:ext>
              </a:extLst>
            </p:cNvPr>
            <p:cNvSpPr txBox="1">
              <a:spLocks/>
            </p:cNvSpPr>
            <p:nvPr/>
          </p:nvSpPr>
          <p:spPr>
            <a:xfrm>
              <a:off x="7171343" y="1827870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3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3A366F3E-A9B7-05D6-DB48-1B351404D84E}"/>
                </a:ext>
              </a:extLst>
            </p:cNvPr>
            <p:cNvSpPr txBox="1">
              <a:spLocks/>
            </p:cNvSpPr>
            <p:nvPr/>
          </p:nvSpPr>
          <p:spPr>
            <a:xfrm>
              <a:off x="5382341" y="1827870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20A9FC9D-B855-A7AC-39AF-5A4AF24A805B}"/>
                </a:ext>
              </a:extLst>
            </p:cNvPr>
            <p:cNvSpPr txBox="1">
              <a:spLocks/>
            </p:cNvSpPr>
            <p:nvPr/>
          </p:nvSpPr>
          <p:spPr>
            <a:xfrm>
              <a:off x="7171343" y="3042853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0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6CF61E7E-1D2B-6005-362E-DC6FC6645402}"/>
                </a:ext>
              </a:extLst>
            </p:cNvPr>
            <p:cNvSpPr txBox="1">
              <a:spLocks/>
            </p:cNvSpPr>
            <p:nvPr/>
          </p:nvSpPr>
          <p:spPr>
            <a:xfrm>
              <a:off x="5382341" y="3042853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6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DFC2870C-0268-9727-0D62-E86D83F2B90E}"/>
                </a:ext>
              </a:extLst>
            </p:cNvPr>
            <p:cNvSpPr txBox="1">
              <a:spLocks/>
            </p:cNvSpPr>
            <p:nvPr/>
          </p:nvSpPr>
          <p:spPr>
            <a:xfrm>
              <a:off x="7201126" y="4232807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4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FD73FEED-3ACC-3833-F2F9-ADB06BD22C96}"/>
                </a:ext>
              </a:extLst>
            </p:cNvPr>
            <p:cNvSpPr txBox="1">
              <a:spLocks/>
            </p:cNvSpPr>
            <p:nvPr/>
          </p:nvSpPr>
          <p:spPr>
            <a:xfrm>
              <a:off x="5400601" y="4232807"/>
              <a:ext cx="595876" cy="3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fa Slab One"/>
                <a:buNone/>
                <a:defRPr sz="2800" b="0" i="0" u="none" strike="noStrike" cap="none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latin typeface="Bahnschrift SemiBold" panose="020B0502040204020203" pitchFamily="34" charset="0"/>
                </a:rPr>
                <a:t>2</a:t>
              </a:r>
              <a:endParaRPr lang="en-US" sz="2400" dirty="0">
                <a:latin typeface="Bahnschrift SemiBold" panose="020B0502040204020203" pitchFamily="34" charset="0"/>
              </a:endParaRPr>
            </a:p>
          </p:txBody>
        </p:sp>
        <p:cxnSp>
          <p:nvCxnSpPr>
            <p:cNvPr id="33" name="Google Shape;1000;p82">
              <a:extLst>
                <a:ext uri="{FF2B5EF4-FFF2-40B4-BE49-F238E27FC236}">
                  <a16:creationId xmlns:a16="http://schemas.microsoft.com/office/drawing/2014/main" id="{A5A24B0A-53AF-9E51-5FA6-6F5535987701}"/>
                </a:ext>
              </a:extLst>
            </p:cNvPr>
            <p:cNvCxnSpPr>
              <a:cxnSpLocks/>
            </p:cNvCxnSpPr>
            <p:nvPr/>
          </p:nvCxnSpPr>
          <p:spPr>
            <a:xfrm>
              <a:off x="753553" y="2299856"/>
              <a:ext cx="7725686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000;p82">
              <a:extLst>
                <a:ext uri="{FF2B5EF4-FFF2-40B4-BE49-F238E27FC236}">
                  <a16:creationId xmlns:a16="http://schemas.microsoft.com/office/drawing/2014/main" id="{A2DB765A-9F31-8F1F-C6D8-425E97EC35EA}"/>
                </a:ext>
              </a:extLst>
            </p:cNvPr>
            <p:cNvCxnSpPr>
              <a:cxnSpLocks/>
            </p:cNvCxnSpPr>
            <p:nvPr/>
          </p:nvCxnSpPr>
          <p:spPr>
            <a:xfrm>
              <a:off x="753553" y="3419497"/>
              <a:ext cx="7725686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6" name="Google Shape;1000;p82">
            <a:extLst>
              <a:ext uri="{FF2B5EF4-FFF2-40B4-BE49-F238E27FC236}">
                <a16:creationId xmlns:a16="http://schemas.microsoft.com/office/drawing/2014/main" id="{5F5E59C8-D3C3-D7B5-2CE0-EC400BA5DF3F}"/>
              </a:ext>
            </a:extLst>
          </p:cNvPr>
          <p:cNvCxnSpPr>
            <a:cxnSpLocks/>
          </p:cNvCxnSpPr>
          <p:nvPr/>
        </p:nvCxnSpPr>
        <p:spPr>
          <a:xfrm>
            <a:off x="4591262" y="1088843"/>
            <a:ext cx="0" cy="3522568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308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Seeds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DCC6F-B244-432B-A742-0CF33C174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" b="632"/>
          <a:stretch/>
        </p:blipFill>
        <p:spPr>
          <a:xfrm>
            <a:off x="1326855" y="1280160"/>
            <a:ext cx="2019891" cy="3149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CE714-9DCE-412E-B2AA-46B4F62C2E6C}"/>
              </a:ext>
            </a:extLst>
          </p:cNvPr>
          <p:cNvSpPr txBox="1"/>
          <p:nvPr/>
        </p:nvSpPr>
        <p:spPr>
          <a:xfrm>
            <a:off x="3792913" y="1662226"/>
            <a:ext cx="41848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Note: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1) Symmetry of Win-Loss Percentage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9405A-5F6D-44CC-894D-3A74989C6E70}"/>
              </a:ext>
            </a:extLst>
          </p:cNvPr>
          <p:cNvSpPr txBox="1"/>
          <p:nvPr/>
        </p:nvSpPr>
        <p:spPr>
          <a:xfrm>
            <a:off x="3792914" y="3193628"/>
            <a:ext cx="4184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2) Win-Loss Percentage doesn’t decrease every time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F3FA8A-1D75-4758-A2CA-F1118762D1FA}"/>
              </a:ext>
            </a:extLst>
          </p:cNvPr>
          <p:cNvSpPr/>
          <p:nvPr/>
        </p:nvSpPr>
        <p:spPr>
          <a:xfrm>
            <a:off x="1326854" y="2372674"/>
            <a:ext cx="2019891" cy="192232"/>
          </a:xfrm>
          <a:prstGeom prst="rect">
            <a:avLst/>
          </a:prstGeom>
          <a:noFill/>
          <a:ln>
            <a:solidFill>
              <a:srgbClr val="E95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EBE9E7-525E-4B55-ACD9-D4AA909F519D}"/>
              </a:ext>
            </a:extLst>
          </p:cNvPr>
          <p:cNvSpPr/>
          <p:nvPr/>
        </p:nvSpPr>
        <p:spPr>
          <a:xfrm>
            <a:off x="1326853" y="2554298"/>
            <a:ext cx="2019891" cy="192232"/>
          </a:xfrm>
          <a:prstGeom prst="rect">
            <a:avLst/>
          </a:prstGeom>
          <a:noFill/>
          <a:ln>
            <a:solidFill>
              <a:srgbClr val="E95E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Seeds (2 Seeds, AdjEM)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E76CC-F9C6-4D1B-8527-719927C70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9" b="3210"/>
          <a:stretch/>
        </p:blipFill>
        <p:spPr>
          <a:xfrm>
            <a:off x="1665873" y="1198880"/>
            <a:ext cx="5812253" cy="3298614"/>
          </a:xfrm>
          <a:prstGeom prst="rect">
            <a:avLst/>
          </a:prstGeom>
        </p:spPr>
      </p:pic>
      <p:cxnSp>
        <p:nvCxnSpPr>
          <p:cNvPr id="19" name="Google Shape;1000;p82">
            <a:extLst>
              <a:ext uri="{FF2B5EF4-FFF2-40B4-BE49-F238E27FC236}">
                <a16:creationId xmlns:a16="http://schemas.microsoft.com/office/drawing/2014/main" id="{AD6E7081-6526-414A-A746-2146C655F1DD}"/>
              </a:ext>
            </a:extLst>
          </p:cNvPr>
          <p:cNvCxnSpPr>
            <a:cxnSpLocks/>
          </p:cNvCxnSpPr>
          <p:nvPr/>
        </p:nvCxnSpPr>
        <p:spPr>
          <a:xfrm>
            <a:off x="5167333" y="1372312"/>
            <a:ext cx="0" cy="292198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A6CCB0C-DD84-420C-B56A-6E3120492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" t="11590" r="5850" b="14002"/>
          <a:stretch/>
        </p:blipFill>
        <p:spPr>
          <a:xfrm>
            <a:off x="1168775" y="1815253"/>
            <a:ext cx="1815602" cy="702310"/>
          </a:xfrm>
          <a:prstGeom prst="rect">
            <a:avLst/>
          </a:prstGeom>
          <a:ln w="19050">
            <a:solidFill>
              <a:srgbClr val="E95E24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5E2166-D402-4117-AF05-993AF6D96146}"/>
              </a:ext>
            </a:extLst>
          </p:cNvPr>
          <p:cNvCxnSpPr>
            <a:cxnSpLocks/>
          </p:cNvCxnSpPr>
          <p:nvPr/>
        </p:nvCxnSpPr>
        <p:spPr>
          <a:xfrm>
            <a:off x="2431627" y="2517563"/>
            <a:ext cx="424914" cy="33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1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Seeds (3 &amp; 4 Seeds, AdjEM)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59FD-B064-474F-BD51-BE470337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8" b="2684"/>
          <a:stretch/>
        </p:blipFill>
        <p:spPr>
          <a:xfrm>
            <a:off x="1701088" y="1219983"/>
            <a:ext cx="5741824" cy="328192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154D3E2D-6A41-4F91-B32F-9F0023FDAC8B}"/>
              </a:ext>
            </a:extLst>
          </p:cNvPr>
          <p:cNvSpPr/>
          <p:nvPr/>
        </p:nvSpPr>
        <p:spPr>
          <a:xfrm rot="5400000">
            <a:off x="3250670" y="216219"/>
            <a:ext cx="2928198" cy="5106035"/>
          </a:xfrm>
          <a:prstGeom prst="corner">
            <a:avLst>
              <a:gd name="adj1" fmla="val 50000"/>
              <a:gd name="adj2" fmla="val 39359"/>
            </a:avLst>
          </a:prstGeom>
          <a:noFill/>
          <a:ln>
            <a:solidFill>
              <a:srgbClr val="22A8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8DD67-28C8-4C51-80E6-424995735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3" t="7809" r="4377" b="10846"/>
          <a:stretch/>
        </p:blipFill>
        <p:spPr>
          <a:xfrm>
            <a:off x="1012613" y="3283437"/>
            <a:ext cx="1493520" cy="640080"/>
          </a:xfrm>
          <a:prstGeom prst="rect">
            <a:avLst/>
          </a:prstGeom>
          <a:ln w="19050">
            <a:solidFill>
              <a:srgbClr val="E95E24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66D5B-4602-49DC-B788-AF388BBB8B32}"/>
              </a:ext>
            </a:extLst>
          </p:cNvPr>
          <p:cNvCxnSpPr/>
          <p:nvPr/>
        </p:nvCxnSpPr>
        <p:spPr>
          <a:xfrm flipV="1">
            <a:off x="2296160" y="3068320"/>
            <a:ext cx="447040" cy="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Seeds (5 &amp; 6 Seeds, AdjEM)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EF27B-BD5B-4EDC-A6B1-3265E22EA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7" b="2815"/>
          <a:stretch/>
        </p:blipFill>
        <p:spPr>
          <a:xfrm>
            <a:off x="1687470" y="1219200"/>
            <a:ext cx="5769060" cy="32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1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0AF9F-454F-43BF-2271-FD209A131512}"/>
              </a:ext>
            </a:extLst>
          </p:cNvPr>
          <p:cNvSpPr txBox="1">
            <a:spLocks/>
          </p:cNvSpPr>
          <p:nvPr/>
        </p:nvSpPr>
        <p:spPr>
          <a:xfrm>
            <a:off x="713250" y="51181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fa Slab One"/>
              <a:buNone/>
              <a:defRPr sz="2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Bahnschrift SemiBold" panose="020B0502040204020203" pitchFamily="34" charset="0"/>
              </a:rPr>
              <a:t>Analysis – Seeds (7 &amp; 8 Seeds, AdjEM + Last Note)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0C1A8-2097-4AA4-BF3A-2C42D2342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5" b="3210"/>
          <a:stretch/>
        </p:blipFill>
        <p:spPr>
          <a:xfrm>
            <a:off x="1688744" y="1223921"/>
            <a:ext cx="5766512" cy="3282005"/>
          </a:xfrm>
          <a:prstGeom prst="rect">
            <a:avLst/>
          </a:prstGeom>
        </p:spPr>
      </p:pic>
      <p:cxnSp>
        <p:nvCxnSpPr>
          <p:cNvPr id="6" name="Google Shape;1000;p82">
            <a:extLst>
              <a:ext uri="{FF2B5EF4-FFF2-40B4-BE49-F238E27FC236}">
                <a16:creationId xmlns:a16="http://schemas.microsoft.com/office/drawing/2014/main" id="{33DCB340-C6E6-4122-BFF1-3262D76268E2}"/>
              </a:ext>
            </a:extLst>
          </p:cNvPr>
          <p:cNvCxnSpPr>
            <a:cxnSpLocks/>
          </p:cNvCxnSpPr>
          <p:nvPr/>
        </p:nvCxnSpPr>
        <p:spPr>
          <a:xfrm>
            <a:off x="1923626" y="2722879"/>
            <a:ext cx="5531630" cy="0"/>
          </a:xfrm>
          <a:prstGeom prst="straightConnector1">
            <a:avLst/>
          </a:prstGeom>
          <a:noFill/>
          <a:ln w="38100" cap="flat" cmpd="sng">
            <a:solidFill>
              <a:srgbClr val="E95E24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C40A32A-C450-4FB6-B04C-94B27B7DBE88}"/>
              </a:ext>
            </a:extLst>
          </p:cNvPr>
          <p:cNvGrpSpPr/>
          <p:nvPr/>
        </p:nvGrpSpPr>
        <p:grpSpPr>
          <a:xfrm>
            <a:off x="3035071" y="1646241"/>
            <a:ext cx="3073858" cy="2437364"/>
            <a:chOff x="854629" y="1589621"/>
            <a:chExt cx="3073858" cy="24373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CF29D3-5DBD-420F-AFF3-A574F8433C90}"/>
                </a:ext>
              </a:extLst>
            </p:cNvPr>
            <p:cNvSpPr txBox="1"/>
            <p:nvPr/>
          </p:nvSpPr>
          <p:spPr>
            <a:xfrm>
              <a:off x="854629" y="1931140"/>
              <a:ext cx="182202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A Big 10 team has not lost as a 7 or 8 seed since 2010 through 11 appearances. 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BA4F0E-192D-41ED-9E19-617A5024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9065" y="1589621"/>
              <a:ext cx="1059422" cy="243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4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4"/>
          <p:cNvSpPr txBox="1">
            <a:spLocks noGrp="1"/>
          </p:cNvSpPr>
          <p:nvPr>
            <p:ph type="title"/>
          </p:nvPr>
        </p:nvSpPr>
        <p:spPr>
          <a:xfrm>
            <a:off x="1297267" y="1468838"/>
            <a:ext cx="6549465" cy="2205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Analysis – Conferences (1 Seeds)?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757" name="Google Shape;757;p74"/>
          <p:cNvGrpSpPr/>
          <p:nvPr/>
        </p:nvGrpSpPr>
        <p:grpSpPr>
          <a:xfrm>
            <a:off x="470525" y="1484275"/>
            <a:ext cx="2179714" cy="485400"/>
            <a:chOff x="470525" y="766750"/>
            <a:chExt cx="2179714" cy="485400"/>
          </a:xfrm>
        </p:grpSpPr>
        <p:sp>
          <p:nvSpPr>
            <p:cNvPr id="758" name="Google Shape;758;p74"/>
            <p:cNvSpPr/>
            <p:nvPr/>
          </p:nvSpPr>
          <p:spPr>
            <a:xfrm>
              <a:off x="470525" y="76675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74"/>
            <p:cNvGrpSpPr/>
            <p:nvPr/>
          </p:nvGrpSpPr>
          <p:grpSpPr>
            <a:xfrm>
              <a:off x="2250163" y="809409"/>
              <a:ext cx="400076" cy="400103"/>
              <a:chOff x="2755532" y="1183425"/>
              <a:chExt cx="261300" cy="261300"/>
            </a:xfrm>
          </p:grpSpPr>
          <p:cxnSp>
            <p:nvCxnSpPr>
              <p:cNvPr id="760" name="Google Shape;760;p74"/>
              <p:cNvCxnSpPr/>
              <p:nvPr/>
            </p:nvCxnSpPr>
            <p:spPr>
              <a:xfrm>
                <a:off x="2755532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74"/>
              <p:cNvCxnSpPr/>
              <p:nvPr/>
            </p:nvCxnSpPr>
            <p:spPr>
              <a:xfrm flipH="1">
                <a:off x="2755532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62" name="Google Shape;762;p74"/>
            <p:cNvCxnSpPr>
              <a:stCxn id="758" idx="6"/>
            </p:cNvCxnSpPr>
            <p:nvPr/>
          </p:nvCxnSpPr>
          <p:spPr>
            <a:xfrm>
              <a:off x="955925" y="1009450"/>
              <a:ext cx="1463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74"/>
          <p:cNvGrpSpPr/>
          <p:nvPr/>
        </p:nvGrpSpPr>
        <p:grpSpPr>
          <a:xfrm rot="10800000" flipH="1">
            <a:off x="6449250" y="1484275"/>
            <a:ext cx="2179714" cy="485400"/>
            <a:chOff x="470525" y="766750"/>
            <a:chExt cx="2179714" cy="485400"/>
          </a:xfrm>
        </p:grpSpPr>
        <p:sp>
          <p:nvSpPr>
            <p:cNvPr id="764" name="Google Shape;764;p74"/>
            <p:cNvSpPr/>
            <p:nvPr/>
          </p:nvSpPr>
          <p:spPr>
            <a:xfrm>
              <a:off x="470525" y="76675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5" name="Google Shape;765;p74"/>
            <p:cNvGrpSpPr/>
            <p:nvPr/>
          </p:nvGrpSpPr>
          <p:grpSpPr>
            <a:xfrm>
              <a:off x="2250163" y="809409"/>
              <a:ext cx="400076" cy="400103"/>
              <a:chOff x="2755532" y="1183425"/>
              <a:chExt cx="261300" cy="261300"/>
            </a:xfrm>
          </p:grpSpPr>
          <p:cxnSp>
            <p:nvCxnSpPr>
              <p:cNvPr id="766" name="Google Shape;766;p74"/>
              <p:cNvCxnSpPr/>
              <p:nvPr/>
            </p:nvCxnSpPr>
            <p:spPr>
              <a:xfrm>
                <a:off x="2755532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74"/>
              <p:cNvCxnSpPr/>
              <p:nvPr/>
            </p:nvCxnSpPr>
            <p:spPr>
              <a:xfrm flipH="1">
                <a:off x="2755532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68" name="Google Shape;768;p74"/>
            <p:cNvCxnSpPr>
              <a:stCxn id="764" idx="6"/>
            </p:cNvCxnSpPr>
            <p:nvPr/>
          </p:nvCxnSpPr>
          <p:spPr>
            <a:xfrm>
              <a:off x="955925" y="1009450"/>
              <a:ext cx="1463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 txBox="1">
            <a:spLocks noGrp="1"/>
          </p:cNvSpPr>
          <p:nvPr>
            <p:ph type="title"/>
          </p:nvPr>
        </p:nvSpPr>
        <p:spPr>
          <a:xfrm>
            <a:off x="1104382" y="1644102"/>
            <a:ext cx="5351100" cy="1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Conclusion: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899" name="Google Shape;899;p78"/>
          <p:cNvGrpSpPr/>
          <p:nvPr/>
        </p:nvGrpSpPr>
        <p:grpSpPr>
          <a:xfrm rot="10800000" flipH="1">
            <a:off x="6455482" y="547358"/>
            <a:ext cx="1729168" cy="4048595"/>
            <a:chOff x="6278575" y="1116825"/>
            <a:chExt cx="1483500" cy="3473400"/>
          </a:xfrm>
        </p:grpSpPr>
        <p:cxnSp>
          <p:nvCxnSpPr>
            <p:cNvPr id="900" name="Google Shape;900;p78"/>
            <p:cNvCxnSpPr/>
            <p:nvPr/>
          </p:nvCxnSpPr>
          <p:spPr>
            <a:xfrm>
              <a:off x="7020425" y="1116825"/>
              <a:ext cx="0" cy="34734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01" name="Google Shape;901;p78"/>
            <p:cNvSpPr/>
            <p:nvPr/>
          </p:nvSpPr>
          <p:spPr>
            <a:xfrm>
              <a:off x="6278575" y="2515700"/>
              <a:ext cx="1483500" cy="14835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78"/>
          <p:cNvGrpSpPr/>
          <p:nvPr/>
        </p:nvGrpSpPr>
        <p:grpSpPr>
          <a:xfrm rot="-9480232" flipH="1">
            <a:off x="3601486" y="979021"/>
            <a:ext cx="2244356" cy="984484"/>
            <a:chOff x="5239200" y="504175"/>
            <a:chExt cx="2244620" cy="984600"/>
          </a:xfrm>
        </p:grpSpPr>
        <p:sp>
          <p:nvSpPr>
            <p:cNvPr id="903" name="Google Shape;903;p78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4" name="Google Shape;904;p78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905" name="Google Shape;905;p78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78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07" name="Google Shape;907;p78"/>
            <p:cNvCxnSpPr>
              <a:stCxn id="903" idx="6"/>
            </p:cNvCxnSpPr>
            <p:nvPr/>
          </p:nvCxnSpPr>
          <p:spPr>
            <a:xfrm rot="-9480029" flipH="1">
              <a:off x="5755548" y="768208"/>
              <a:ext cx="1498403" cy="45653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677;p71">
            <a:extLst>
              <a:ext uri="{FF2B5EF4-FFF2-40B4-BE49-F238E27FC236}">
                <a16:creationId xmlns:a16="http://schemas.microsoft.com/office/drawing/2014/main" id="{B19A7483-01B1-48C0-956E-EFAA7F9C52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4382" y="2782973"/>
            <a:ext cx="4768621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latin typeface="Bahnschrift SemiBold" panose="020B0502040204020203" pitchFamily="34" charset="0"/>
              </a:rPr>
              <a:t>Adjusted Efficiency Margin</a:t>
            </a:r>
            <a:r>
              <a:rPr lang="en" sz="1600" dirty="0">
                <a:latin typeface="Bahnschrift SemiBold" panose="020B0502040204020203" pitchFamily="34" charset="0"/>
              </a:rPr>
              <a:t> – or more specifically, the difference between a team’s and their opponent’s – </a:t>
            </a:r>
            <a:r>
              <a:rPr lang="en" sz="1600" u="sng" dirty="0">
                <a:latin typeface="Bahnschrift SemiBold" panose="020B0502040204020203" pitchFamily="34" charset="0"/>
              </a:rPr>
              <a:t>is the best overall option for determining a winner</a:t>
            </a:r>
            <a:r>
              <a:rPr lang="en" sz="1600" dirty="0">
                <a:latin typeface="Bahnschrift SemiBold" panose="020B0502040204020203" pitchFamily="34" charset="0"/>
              </a:rPr>
              <a:t>. However, there are a few stipulations to watch out for.</a:t>
            </a:r>
            <a:endParaRPr sz="16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 txBox="1">
            <a:spLocks noGrp="1"/>
          </p:cNvSpPr>
          <p:nvPr>
            <p:ph type="title"/>
          </p:nvPr>
        </p:nvSpPr>
        <p:spPr>
          <a:xfrm>
            <a:off x="713250" y="52408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Conclusion - Stipulations</a:t>
            </a:r>
            <a:endParaRPr dirty="0">
              <a:latin typeface="Bahnschrift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3FF36-C368-4011-8CF0-EED08E0BEA16}"/>
              </a:ext>
            </a:extLst>
          </p:cNvPr>
          <p:cNvCxnSpPr>
            <a:cxnSpLocks/>
          </p:cNvCxnSpPr>
          <p:nvPr/>
        </p:nvCxnSpPr>
        <p:spPr>
          <a:xfrm>
            <a:off x="699703" y="2586921"/>
            <a:ext cx="7717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F698A1-D24B-4F83-A933-FEC28AEBB222}"/>
              </a:ext>
            </a:extLst>
          </p:cNvPr>
          <p:cNvCxnSpPr>
            <a:cxnSpLocks/>
          </p:cNvCxnSpPr>
          <p:nvPr/>
        </p:nvCxnSpPr>
        <p:spPr>
          <a:xfrm>
            <a:off x="4592254" y="1537051"/>
            <a:ext cx="0" cy="1034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EF109E-D075-4C7A-A940-305F5243C57D}"/>
              </a:ext>
            </a:extLst>
          </p:cNvPr>
          <p:cNvCxnSpPr>
            <a:cxnSpLocks/>
          </p:cNvCxnSpPr>
          <p:nvPr/>
        </p:nvCxnSpPr>
        <p:spPr>
          <a:xfrm>
            <a:off x="2201333" y="3020905"/>
            <a:ext cx="0" cy="1557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AE7D5E-20FD-4B1F-A35A-4C7D264CD8D5}"/>
              </a:ext>
            </a:extLst>
          </p:cNvPr>
          <p:cNvCxnSpPr>
            <a:cxnSpLocks/>
          </p:cNvCxnSpPr>
          <p:nvPr/>
        </p:nvCxnSpPr>
        <p:spPr>
          <a:xfrm>
            <a:off x="3776133" y="3020905"/>
            <a:ext cx="0" cy="16052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E7B4C3-3B1D-4F5C-8844-6A13E25C10FD}"/>
              </a:ext>
            </a:extLst>
          </p:cNvPr>
          <p:cNvCxnSpPr>
            <a:cxnSpLocks/>
          </p:cNvCxnSpPr>
          <p:nvPr/>
        </p:nvCxnSpPr>
        <p:spPr>
          <a:xfrm>
            <a:off x="5384799" y="3020905"/>
            <a:ext cx="0" cy="16052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BB75E0-B349-4EFB-8B94-E71F0E33A279}"/>
              </a:ext>
            </a:extLst>
          </p:cNvPr>
          <p:cNvCxnSpPr>
            <a:cxnSpLocks/>
          </p:cNvCxnSpPr>
          <p:nvPr/>
        </p:nvCxnSpPr>
        <p:spPr>
          <a:xfrm>
            <a:off x="6956213" y="3020905"/>
            <a:ext cx="0" cy="16052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5586C7-949E-4F07-B534-B383AD27C9C1}"/>
              </a:ext>
            </a:extLst>
          </p:cNvPr>
          <p:cNvCxnSpPr>
            <a:cxnSpLocks/>
          </p:cNvCxnSpPr>
          <p:nvPr/>
        </p:nvCxnSpPr>
        <p:spPr>
          <a:xfrm>
            <a:off x="699703" y="1552222"/>
            <a:ext cx="7717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84E8522-A104-4FF7-AA4A-F6D17F59D1E3}"/>
              </a:ext>
            </a:extLst>
          </p:cNvPr>
          <p:cNvCxnSpPr>
            <a:cxnSpLocks/>
          </p:cNvCxnSpPr>
          <p:nvPr/>
        </p:nvCxnSpPr>
        <p:spPr>
          <a:xfrm>
            <a:off x="713250" y="1112225"/>
            <a:ext cx="77175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5A7CFC-BD36-4CDB-B49E-6106E1D72621}"/>
              </a:ext>
            </a:extLst>
          </p:cNvPr>
          <p:cNvCxnSpPr>
            <a:cxnSpLocks/>
          </p:cNvCxnSpPr>
          <p:nvPr/>
        </p:nvCxnSpPr>
        <p:spPr>
          <a:xfrm>
            <a:off x="726730" y="3020905"/>
            <a:ext cx="7717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A7C8B0-EF5A-4D39-9236-CECDEC577185}"/>
              </a:ext>
            </a:extLst>
          </p:cNvPr>
          <p:cNvSpPr txBox="1"/>
          <p:nvPr/>
        </p:nvSpPr>
        <p:spPr>
          <a:xfrm>
            <a:off x="3102903" y="2628050"/>
            <a:ext cx="297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AdjEM matters per seed, and…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4116C1-B378-4EFB-A87F-3C3CC466609A}"/>
              </a:ext>
            </a:extLst>
          </p:cNvPr>
          <p:cNvSpPr txBox="1"/>
          <p:nvPr/>
        </p:nvSpPr>
        <p:spPr>
          <a:xfrm>
            <a:off x="1063057" y="1165281"/>
            <a:ext cx="7055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High-major conferences perform better in the first round on average, and…</a:t>
            </a:r>
          </a:p>
        </p:txBody>
      </p:sp>
      <p:sp>
        <p:nvSpPr>
          <p:cNvPr id="70" name="Google Shape;1566;p109">
            <a:extLst>
              <a:ext uri="{FF2B5EF4-FFF2-40B4-BE49-F238E27FC236}">
                <a16:creationId xmlns:a16="http://schemas.microsoft.com/office/drawing/2014/main" id="{CC99D271-38F3-4959-B870-A6C66E33AC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3196" y="3606861"/>
            <a:ext cx="1232783" cy="316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2A84F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1 seed</a:t>
            </a:r>
            <a:endParaRPr sz="2800" b="1" dirty="0">
              <a:solidFill>
                <a:srgbClr val="22A84F"/>
              </a:solidFill>
              <a:latin typeface="Bahnschrift SemiBold" panose="020B05020402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" name="Google Shape;1566;p109">
            <a:extLst>
              <a:ext uri="{FF2B5EF4-FFF2-40B4-BE49-F238E27FC236}">
                <a16:creationId xmlns:a16="http://schemas.microsoft.com/office/drawing/2014/main" id="{20F21524-5A50-43EA-99F0-6F3AE99DEF21}"/>
              </a:ext>
            </a:extLst>
          </p:cNvPr>
          <p:cNvSpPr txBox="1">
            <a:spLocks/>
          </p:cNvSpPr>
          <p:nvPr/>
        </p:nvSpPr>
        <p:spPr>
          <a:xfrm>
            <a:off x="2283473" y="3604166"/>
            <a:ext cx="1407134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6DB911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2 seed</a:t>
            </a:r>
          </a:p>
        </p:txBody>
      </p:sp>
      <p:sp>
        <p:nvSpPr>
          <p:cNvPr id="72" name="Google Shape;1566;p109">
            <a:extLst>
              <a:ext uri="{FF2B5EF4-FFF2-40B4-BE49-F238E27FC236}">
                <a16:creationId xmlns:a16="http://schemas.microsoft.com/office/drawing/2014/main" id="{F9F579C5-211E-4BD3-9E81-1DAA3B50130C}"/>
              </a:ext>
            </a:extLst>
          </p:cNvPr>
          <p:cNvSpPr txBox="1">
            <a:spLocks/>
          </p:cNvSpPr>
          <p:nvPr/>
        </p:nvSpPr>
        <p:spPr>
          <a:xfrm>
            <a:off x="3946919" y="3583164"/>
            <a:ext cx="121637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90C812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3 or 4 seed</a:t>
            </a:r>
          </a:p>
        </p:txBody>
      </p:sp>
      <p:sp>
        <p:nvSpPr>
          <p:cNvPr id="74" name="Google Shape;1566;p109">
            <a:extLst>
              <a:ext uri="{FF2B5EF4-FFF2-40B4-BE49-F238E27FC236}">
                <a16:creationId xmlns:a16="http://schemas.microsoft.com/office/drawing/2014/main" id="{97E9A262-3826-40A1-8075-D706AFE9DC02}"/>
              </a:ext>
            </a:extLst>
          </p:cNvPr>
          <p:cNvSpPr txBox="1">
            <a:spLocks/>
          </p:cNvSpPr>
          <p:nvPr/>
        </p:nvSpPr>
        <p:spPr>
          <a:xfrm>
            <a:off x="6917214" y="3583164"/>
            <a:ext cx="151353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FFFF00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7 or 8 seed</a:t>
            </a:r>
          </a:p>
        </p:txBody>
      </p:sp>
      <p:sp>
        <p:nvSpPr>
          <p:cNvPr id="75" name="Google Shape;1566;p109">
            <a:extLst>
              <a:ext uri="{FF2B5EF4-FFF2-40B4-BE49-F238E27FC236}">
                <a16:creationId xmlns:a16="http://schemas.microsoft.com/office/drawing/2014/main" id="{7D41E8F0-A39C-4DE6-B25D-A84079D191F7}"/>
              </a:ext>
            </a:extLst>
          </p:cNvPr>
          <p:cNvSpPr txBox="1">
            <a:spLocks/>
          </p:cNvSpPr>
          <p:nvPr/>
        </p:nvSpPr>
        <p:spPr>
          <a:xfrm>
            <a:off x="5402039" y="3583164"/>
            <a:ext cx="151353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FFFF00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5 or 6 seed</a:t>
            </a:r>
          </a:p>
        </p:txBody>
      </p:sp>
      <p:sp>
        <p:nvSpPr>
          <p:cNvPr id="77" name="Google Shape;1566;p109">
            <a:extLst>
              <a:ext uri="{FF2B5EF4-FFF2-40B4-BE49-F238E27FC236}">
                <a16:creationId xmlns:a16="http://schemas.microsoft.com/office/drawing/2014/main" id="{788377EA-B7DF-47A7-87CB-3C876C4BA7C4}"/>
              </a:ext>
            </a:extLst>
          </p:cNvPr>
          <p:cNvSpPr txBox="1">
            <a:spLocks/>
          </p:cNvSpPr>
          <p:nvPr/>
        </p:nvSpPr>
        <p:spPr>
          <a:xfrm>
            <a:off x="1304308" y="1623879"/>
            <a:ext cx="2730359" cy="81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FF2F2F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Mountain West</a:t>
            </a:r>
          </a:p>
        </p:txBody>
      </p:sp>
      <p:sp>
        <p:nvSpPr>
          <p:cNvPr id="78" name="Google Shape;1566;p109">
            <a:extLst>
              <a:ext uri="{FF2B5EF4-FFF2-40B4-BE49-F238E27FC236}">
                <a16:creationId xmlns:a16="http://schemas.microsoft.com/office/drawing/2014/main" id="{5E8C6013-B33B-4FB4-A4B4-B834617E12F4}"/>
              </a:ext>
            </a:extLst>
          </p:cNvPr>
          <p:cNvSpPr txBox="1">
            <a:spLocks/>
          </p:cNvSpPr>
          <p:nvPr/>
        </p:nvSpPr>
        <p:spPr>
          <a:xfrm>
            <a:off x="5341076" y="1870985"/>
            <a:ext cx="2327306" cy="3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2800" b="1" dirty="0">
                <a:solidFill>
                  <a:srgbClr val="22A84F"/>
                </a:solidFill>
                <a:latin typeface="Bahnschrift SemiBold" panose="020B0502040204020203" pitchFamily="34" charset="0"/>
                <a:ea typeface="Microsoft YaHei" panose="020B0503020204020204" pitchFamily="34" charset="-122"/>
              </a:rPr>
              <a:t>Big 10</a:t>
            </a:r>
          </a:p>
        </p:txBody>
      </p:sp>
    </p:spTree>
    <p:extLst>
      <p:ext uri="{BB962C8B-B14F-4D97-AF65-F5344CB8AC3E}">
        <p14:creationId xmlns:p14="http://schemas.microsoft.com/office/powerpoint/2010/main" val="3986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6" grpId="0"/>
      <p:bldP spid="70" grpId="0" build="p"/>
      <p:bldP spid="71" grpId="0"/>
      <p:bldP spid="72" grpId="0"/>
      <p:bldP spid="74" grpId="0"/>
      <p:bldP spid="75" grpId="0"/>
      <p:bldP spid="77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6"/>
          <p:cNvSpPr txBox="1">
            <a:spLocks noGrp="1"/>
          </p:cNvSpPr>
          <p:nvPr>
            <p:ph type="title"/>
          </p:nvPr>
        </p:nvSpPr>
        <p:spPr>
          <a:xfrm>
            <a:off x="1017367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Bahnschrift SemiBold" panose="020B0502040204020203" pitchFamily="34" charset="0"/>
              </a:rPr>
              <a:t>How would we do with 2023’s bracket?</a:t>
            </a:r>
            <a:endParaRPr sz="4800" dirty="0">
              <a:latin typeface="Bahnschrift SemiBold" panose="020B0502040204020203" pitchFamily="34" charset="0"/>
            </a:endParaRPr>
          </a:p>
        </p:txBody>
      </p:sp>
      <p:grpSp>
        <p:nvGrpSpPr>
          <p:cNvPr id="1296" name="Google Shape;1296;p96"/>
          <p:cNvGrpSpPr/>
          <p:nvPr/>
        </p:nvGrpSpPr>
        <p:grpSpPr>
          <a:xfrm>
            <a:off x="470525" y="886100"/>
            <a:ext cx="7947450" cy="3468425"/>
            <a:chOff x="470525" y="886100"/>
            <a:chExt cx="7947450" cy="3468425"/>
          </a:xfrm>
        </p:grpSpPr>
        <p:cxnSp>
          <p:nvCxnSpPr>
            <p:cNvPr id="1297" name="Google Shape;1297;p96"/>
            <p:cNvCxnSpPr/>
            <p:nvPr/>
          </p:nvCxnSpPr>
          <p:spPr>
            <a:xfrm>
              <a:off x="725975" y="4047175"/>
              <a:ext cx="76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8" name="Google Shape;1298;p96"/>
            <p:cNvSpPr/>
            <p:nvPr/>
          </p:nvSpPr>
          <p:spPr>
            <a:xfrm>
              <a:off x="7459100" y="3739825"/>
              <a:ext cx="614700" cy="61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6"/>
            <p:cNvSpPr/>
            <p:nvPr/>
          </p:nvSpPr>
          <p:spPr>
            <a:xfrm>
              <a:off x="470525" y="88610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0" name="Google Shape;1300;p96"/>
            <p:cNvCxnSpPr>
              <a:stCxn id="1299" idx="6"/>
            </p:cNvCxnSpPr>
            <p:nvPr/>
          </p:nvCxnSpPr>
          <p:spPr>
            <a:xfrm>
              <a:off x="955925" y="1128800"/>
              <a:ext cx="6790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96"/>
            <p:cNvCxnSpPr>
              <a:endCxn id="1298" idx="0"/>
            </p:cNvCxnSpPr>
            <p:nvPr/>
          </p:nvCxnSpPr>
          <p:spPr>
            <a:xfrm flipH="1">
              <a:off x="7766450" y="1137325"/>
              <a:ext cx="10200" cy="2602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302" name="Google Shape;1302;p96"/>
            <p:cNvGrpSpPr/>
            <p:nvPr/>
          </p:nvGrpSpPr>
          <p:grpSpPr>
            <a:xfrm>
              <a:off x="7523758" y="886109"/>
              <a:ext cx="485391" cy="485391"/>
              <a:chOff x="3365800" y="1183425"/>
              <a:chExt cx="261300" cy="261300"/>
            </a:xfrm>
          </p:grpSpPr>
          <p:cxnSp>
            <p:nvCxnSpPr>
              <p:cNvPr id="1303" name="Google Shape;1303;p96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4" name="Google Shape;1304;p96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>
            <a:spLocks noGrp="1"/>
          </p:cNvSpPr>
          <p:nvPr>
            <p:ph type="title"/>
          </p:nvPr>
        </p:nvSpPr>
        <p:spPr>
          <a:xfrm>
            <a:off x="713250" y="51920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Viewership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701" name="Google Shape;701;p72"/>
          <p:cNvGrpSpPr/>
          <p:nvPr/>
        </p:nvGrpSpPr>
        <p:grpSpPr>
          <a:xfrm rot="10800000" flipH="1">
            <a:off x="1547700" y="1125732"/>
            <a:ext cx="683100" cy="3819900"/>
            <a:chOff x="4236800" y="197957"/>
            <a:chExt cx="683100" cy="3819900"/>
          </a:xfrm>
        </p:grpSpPr>
        <p:sp>
          <p:nvSpPr>
            <p:cNvPr id="702" name="Google Shape;702;p72"/>
            <p:cNvSpPr/>
            <p:nvPr/>
          </p:nvSpPr>
          <p:spPr>
            <a:xfrm>
              <a:off x="4236800" y="197957"/>
              <a:ext cx="683100" cy="6831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hnschrift SemiBold" panose="020B0502040204020203" pitchFamily="34" charset="0"/>
              </a:endParaRPr>
            </a:p>
          </p:txBody>
        </p:sp>
        <p:cxnSp>
          <p:nvCxnSpPr>
            <p:cNvPr id="703" name="Google Shape;703;p72"/>
            <p:cNvCxnSpPr>
              <a:endCxn id="702" idx="4"/>
            </p:cNvCxnSpPr>
            <p:nvPr/>
          </p:nvCxnSpPr>
          <p:spPr>
            <a:xfrm rot="10800000">
              <a:off x="4578350" y="881057"/>
              <a:ext cx="0" cy="3136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4" name="Google Shape;704;p72"/>
          <p:cNvGrpSpPr/>
          <p:nvPr/>
        </p:nvGrpSpPr>
        <p:grpSpPr>
          <a:xfrm rot="10800000" flipH="1">
            <a:off x="6913200" y="1125732"/>
            <a:ext cx="683100" cy="3819900"/>
            <a:chOff x="4236800" y="197957"/>
            <a:chExt cx="683100" cy="3819900"/>
          </a:xfrm>
        </p:grpSpPr>
        <p:sp>
          <p:nvSpPr>
            <p:cNvPr id="705" name="Google Shape;705;p72"/>
            <p:cNvSpPr/>
            <p:nvPr/>
          </p:nvSpPr>
          <p:spPr>
            <a:xfrm>
              <a:off x="4236800" y="197957"/>
              <a:ext cx="683100" cy="6831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ahnschrift SemiBold" panose="020B0502040204020203" pitchFamily="34" charset="0"/>
              </a:endParaRPr>
            </a:p>
          </p:txBody>
        </p:sp>
        <p:cxnSp>
          <p:nvCxnSpPr>
            <p:cNvPr id="706" name="Google Shape;706;p72"/>
            <p:cNvCxnSpPr>
              <a:endCxn id="705" idx="4"/>
            </p:cNvCxnSpPr>
            <p:nvPr/>
          </p:nvCxnSpPr>
          <p:spPr>
            <a:xfrm rot="10800000">
              <a:off x="4578350" y="881057"/>
              <a:ext cx="0" cy="3136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E1A737E-2816-B7BA-FF2D-E9CC8E6B4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2861590"/>
              </p:ext>
            </p:extLst>
          </p:nvPr>
        </p:nvGraphicFramePr>
        <p:xfrm>
          <a:off x="2293037" y="1251455"/>
          <a:ext cx="4557925" cy="3011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B3062A-4F2E-157E-F27A-B78EDEC9C2E8}"/>
              </a:ext>
            </a:extLst>
          </p:cNvPr>
          <p:cNvSpPr txBox="1"/>
          <p:nvPr/>
        </p:nvSpPr>
        <p:spPr>
          <a:xfrm>
            <a:off x="-253105" y="4837910"/>
            <a:ext cx="1932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Data courtesy Statista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64"/>
          <p:cNvGrpSpPr/>
          <p:nvPr/>
        </p:nvGrpSpPr>
        <p:grpSpPr>
          <a:xfrm>
            <a:off x="7660352" y="1008657"/>
            <a:ext cx="463990" cy="463990"/>
            <a:chOff x="3365800" y="1183425"/>
            <a:chExt cx="261300" cy="261300"/>
          </a:xfrm>
        </p:grpSpPr>
        <p:cxnSp>
          <p:nvCxnSpPr>
            <p:cNvPr id="503" name="Google Shape;503;p64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64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5" name="Google Shape;505;p64"/>
          <p:cNvSpPr/>
          <p:nvPr/>
        </p:nvSpPr>
        <p:spPr>
          <a:xfrm rot="-5400000">
            <a:off x="988275" y="981602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64"/>
          <p:cNvGrpSpPr/>
          <p:nvPr/>
        </p:nvGrpSpPr>
        <p:grpSpPr>
          <a:xfrm>
            <a:off x="1015327" y="2678107"/>
            <a:ext cx="463990" cy="463990"/>
            <a:chOff x="3365800" y="1183425"/>
            <a:chExt cx="261300" cy="261300"/>
          </a:xfrm>
        </p:grpSpPr>
        <p:cxnSp>
          <p:nvCxnSpPr>
            <p:cNvPr id="507" name="Google Shape;507;p64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64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64"/>
          <p:cNvSpPr/>
          <p:nvPr/>
        </p:nvSpPr>
        <p:spPr>
          <a:xfrm rot="-5400000">
            <a:off x="7633300" y="2647327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6C4CD46-F79C-493E-A300-A6C9096D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13" y="75069"/>
            <a:ext cx="8110973" cy="4993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FED0-4E34-43C4-89D1-F99DFA5C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3" y="75069"/>
            <a:ext cx="8110973" cy="4991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FA09CF-A2C7-471D-9C51-13D024C58408}"/>
              </a:ext>
            </a:extLst>
          </p:cNvPr>
          <p:cNvSpPr/>
          <p:nvPr/>
        </p:nvSpPr>
        <p:spPr>
          <a:xfrm>
            <a:off x="2583113" y="1148797"/>
            <a:ext cx="1333500" cy="647700"/>
          </a:xfrm>
          <a:prstGeom prst="rect">
            <a:avLst/>
          </a:prstGeom>
          <a:solidFill>
            <a:schemeClr val="bg1"/>
          </a:solidFill>
          <a:ln>
            <a:solidFill>
              <a:srgbClr val="E95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Virginia AdjEM: 16.37 </a:t>
            </a:r>
            <a:r>
              <a:rPr lang="en-US" sz="1000" u="sng" dirty="0">
                <a:solidFill>
                  <a:schemeClr val="tx1"/>
                </a:solidFill>
                <a:latin typeface="Bahnschrift SemiBold" panose="020B0502040204020203" pitchFamily="34" charset="0"/>
              </a:rPr>
              <a:t>&lt; 25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Furman AdjEM: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8.01 </a:t>
            </a:r>
            <a:r>
              <a:rPr lang="en-US" sz="1000" u="sng" dirty="0">
                <a:solidFill>
                  <a:schemeClr val="tx1"/>
                </a:solidFill>
                <a:latin typeface="Bahnschrift SemiBold" panose="020B0502040204020203" pitchFamily="34" charset="0"/>
              </a:rPr>
              <a:t>&gt; 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7BDAC6-9B0F-4046-A63A-394EF2CECE6D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2316480" y="1394460"/>
            <a:ext cx="266633" cy="7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819006A-66C3-4D3C-8E05-A46F12167CA6}"/>
              </a:ext>
            </a:extLst>
          </p:cNvPr>
          <p:cNvSpPr/>
          <p:nvPr/>
        </p:nvSpPr>
        <p:spPr>
          <a:xfrm>
            <a:off x="2583113" y="1842217"/>
            <a:ext cx="1333500" cy="550463"/>
          </a:xfrm>
          <a:prstGeom prst="rect">
            <a:avLst/>
          </a:prstGeom>
          <a:solidFill>
            <a:schemeClr val="bg1"/>
          </a:solidFill>
          <a:ln>
            <a:solidFill>
              <a:srgbClr val="E95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Utah State – Mountain West,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Missouri - SEC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7003DD4-040D-4803-93C6-12505C3BEF4C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2316481" y="2117449"/>
            <a:ext cx="266632" cy="14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BE804AA-EC17-4030-84E1-E73E11136E24}"/>
              </a:ext>
            </a:extLst>
          </p:cNvPr>
          <p:cNvSpPr/>
          <p:nvPr/>
        </p:nvSpPr>
        <p:spPr>
          <a:xfrm>
            <a:off x="2583113" y="2438400"/>
            <a:ext cx="1333500" cy="518100"/>
          </a:xfrm>
          <a:prstGeom prst="rect">
            <a:avLst/>
          </a:prstGeom>
          <a:solidFill>
            <a:schemeClr val="bg1"/>
          </a:solidFill>
          <a:ln>
            <a:solidFill>
              <a:srgbClr val="E95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Princeton AdjEM: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8.04 </a:t>
            </a:r>
            <a:r>
              <a:rPr lang="en-US" sz="1000" u="sng" dirty="0">
                <a:solidFill>
                  <a:schemeClr val="tx1"/>
                </a:solidFill>
                <a:latin typeface="Bahnschrift SemiBold" panose="020B0502040204020203" pitchFamily="34" charset="0"/>
              </a:rPr>
              <a:t>&gt; 4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A9AE7B9-50E4-45F5-AF62-1A2D2915B0AB}"/>
              </a:ext>
            </a:extLst>
          </p:cNvPr>
          <p:cNvCxnSpPr>
            <a:cxnSpLocks/>
          </p:cNvCxnSpPr>
          <p:nvPr/>
        </p:nvCxnSpPr>
        <p:spPr>
          <a:xfrm flipH="1" flipV="1">
            <a:off x="2316480" y="2576472"/>
            <a:ext cx="266632" cy="122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2F4AAD5-2CAA-4FC4-B670-A8523ED87B95}"/>
              </a:ext>
            </a:extLst>
          </p:cNvPr>
          <p:cNvSpPr/>
          <p:nvPr/>
        </p:nvSpPr>
        <p:spPr>
          <a:xfrm>
            <a:off x="5188117" y="2004090"/>
            <a:ext cx="1333500" cy="518100"/>
          </a:xfrm>
          <a:prstGeom prst="rect">
            <a:avLst/>
          </a:prstGeom>
          <a:solidFill>
            <a:schemeClr val="bg1"/>
          </a:solidFill>
          <a:ln>
            <a:solidFill>
              <a:srgbClr val="E95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Texas A&amp;M AdjEM: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16.71 </a:t>
            </a:r>
            <a:r>
              <a:rPr lang="en-US" sz="1000" u="sng" dirty="0">
                <a:solidFill>
                  <a:schemeClr val="tx1"/>
                </a:solidFill>
                <a:latin typeface="Bahnschrift SemiBold" panose="020B0502040204020203" pitchFamily="34" charset="0"/>
              </a:rPr>
              <a:t>&lt; 18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F2A29E4-BD93-4CAD-91D6-3648D5F2952B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6521617" y="2263140"/>
            <a:ext cx="254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C813B467-8FA9-4B9A-BB10-72F46B92E61A}"/>
              </a:ext>
            </a:extLst>
          </p:cNvPr>
          <p:cNvSpPr/>
          <p:nvPr/>
        </p:nvSpPr>
        <p:spPr>
          <a:xfrm>
            <a:off x="4927988" y="4107180"/>
            <a:ext cx="1567383" cy="701223"/>
          </a:xfrm>
          <a:prstGeom prst="rect">
            <a:avLst/>
          </a:prstGeom>
          <a:solidFill>
            <a:schemeClr val="bg1"/>
          </a:solidFill>
          <a:ln>
            <a:solidFill>
              <a:srgbClr val="E95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Boise State – Mountain West AND 10 seed,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Northwestern – Big 10 AND 7 seed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1E130DF-55F5-43E5-BEE6-0F6247D84EB3}"/>
              </a:ext>
            </a:extLst>
          </p:cNvPr>
          <p:cNvCxnSpPr>
            <a:cxnSpLocks/>
          </p:cNvCxnSpPr>
          <p:nvPr/>
        </p:nvCxnSpPr>
        <p:spPr>
          <a:xfrm>
            <a:off x="6495371" y="4405431"/>
            <a:ext cx="280761" cy="9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3" grpId="0" animBg="1"/>
      <p:bldP spid="78" grpId="0" animBg="1"/>
      <p:bldP spid="81" grpId="0" animBg="1"/>
      <p:bldP spid="8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Resources, 1-5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85DC66-7441-42A6-9AC4-34F64A9F702F}"/>
              </a:ext>
            </a:extLst>
          </p:cNvPr>
          <p:cNvSpPr txBox="1"/>
          <p:nvPr/>
        </p:nvSpPr>
        <p:spPr>
          <a:xfrm>
            <a:off x="861060" y="1390865"/>
            <a:ext cx="742188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Batra, Rohit. “Logistic Regression Algorithm in Just 4 Steps! | by Rohit Batra | Medium.”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Medium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Medium, 13 Mar. 2022, https://medium.com/@rohit_batra/logistic-regression-algorithm-in-just-4-steps-16f34617c03c.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 err="1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Camenker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Jacob. “Why Is It Called March Madness &amp; When Did It Start? The Story behind NCAA Tournament Origins | Sporting News.”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Sporting News - NFL | NBA | MLB | NCAA | Boxing | Soccer | NASCAR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16 Mar. 2021, https://www.sportingnews.com/us/ncaa-basketball/news/ncaa-tournament-why-its-called-march-madness-start/1eaonc5ckv33k194gbtnryc28s.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DePaul University Marketing &amp; Communications.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Odds of a Perfect NCAA Basketball Bracket - DePaul Expert, Professor Jeff Bergen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. YouTube, 29 Feb. 2012, https://www.youtube.com/watch?v=O6Smkv11Mj4.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Hartzler, Lance. “Let’s Talk about It: What Do We Consider a Mid Major? - Mid-Major Madness.”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Mid-Major Madness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Mid-Major Madness, 6 Nov. 2022, https://www.midmajormadness.com/2022/11/6/23439653/fun-with-labels-whats-a-mid-major-in-college-basketball-really-i-dont-know.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Huddleston, Tom. “Inside Warren Buffett’s Multimillion-Dollar March Madness Challenge.”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CNBC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CNBC, 21 Mar. 2019, https://www.cnbc.com/2019/03/21/inside-warren-buffetts-multimillion-dollar-march-madness-challenge.html.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Resources, 6-10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85DC66-7441-42A6-9AC4-34F64A9F702F}"/>
              </a:ext>
            </a:extLst>
          </p:cNvPr>
          <p:cNvSpPr txBox="1"/>
          <p:nvPr/>
        </p:nvSpPr>
        <p:spPr>
          <a:xfrm>
            <a:off x="861060" y="1370545"/>
            <a:ext cx="7421880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“Men’s and Women’s College Basketball Statistics and History | College Basketball at Sports-</a:t>
            </a:r>
            <a:r>
              <a:rPr lang="en-US" sz="1050" dirty="0" err="1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Reference.Com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College Basketball at Sports-</a:t>
            </a:r>
            <a:r>
              <a:rPr lang="en-US" sz="1050" i="1" dirty="0" err="1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Reference.Com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Sports Reference, https://www.sports-reference.com/cbb/. Accessed 11 Oct. 2023.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Morse, Ben. “March Madness Bracket: The Astronomical Odds of Selecting a Perfect Bracket | CNN.”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CNN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CNN, 13 Mar. 2023, https://www.cnn.com/2023/03/13/sport/march-madness-perfect-bracket-odds-spt-intl/index.html.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Ota, Kevin. “ESPN Tournament Challenge Sets New All-Time Record: 20 Million Brackets - ESPN Press Room U.S.”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ESPN Press Room U.S.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https://www.facebook.com/ESPN, 16 Mar. 2023, https://espnpressroom.com/us/press-releases/2023/03/espn-tournament-challenge-sets-new-all-time-record-20-million-brackets/#:~:text=ESPN%20Tournament%20Challenge%20Sets%20New%20All%2Dtime%20Record%3A%2020%20Million%20Brackets,-Kevin%20Ota%20Follow&amp;text=The%20ESPN%20Men’s%20Tournament%20Challenge,most%20ever%20for%20the%20No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Pomeroy, Ken. “Pomeroy College Basketball Ratings.” </a:t>
            </a:r>
            <a:r>
              <a:rPr lang="en-US" sz="1050" i="1" dirty="0" err="1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KenPom.Com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https://kenpom.com/. Accessed 11 Oct. 2023.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Ruiz, Steven. “Villanova-UNC Was the Best NCAA Championship Game Ever | For The Win.” </a:t>
            </a:r>
            <a:r>
              <a:rPr lang="en-US" sz="1050" i="1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For The Win</a:t>
            </a:r>
            <a: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, For The Win, 5 Apr. 2016, https://ftw.usatoday.com/2016/04/villanova-unc-tops-the-list-of-the-10-best-ncaa-championship-games-ever.</a:t>
            </a:r>
            <a:br>
              <a:rPr lang="en-US" sz="105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</a:br>
            <a:endParaRPr lang="en-US" sz="1050" dirty="0">
              <a:solidFill>
                <a:schemeClr val="bg1"/>
              </a:solidFill>
              <a:effectLst/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6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96"/>
          <p:cNvSpPr txBox="1">
            <a:spLocks noGrp="1"/>
          </p:cNvSpPr>
          <p:nvPr>
            <p:ph type="title"/>
          </p:nvPr>
        </p:nvSpPr>
        <p:spPr>
          <a:xfrm>
            <a:off x="1017367" y="1392600"/>
            <a:ext cx="63678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Bahnschrift SemiBold" panose="020B0502040204020203" pitchFamily="34" charset="0"/>
              </a:rPr>
              <a:t>Questions?</a:t>
            </a:r>
            <a:endParaRPr sz="6000" dirty="0">
              <a:latin typeface="Bahnschrift SemiBold" panose="020B0502040204020203" pitchFamily="34" charset="0"/>
            </a:endParaRPr>
          </a:p>
        </p:txBody>
      </p:sp>
      <p:grpSp>
        <p:nvGrpSpPr>
          <p:cNvPr id="1296" name="Google Shape;1296;p96"/>
          <p:cNvGrpSpPr/>
          <p:nvPr/>
        </p:nvGrpSpPr>
        <p:grpSpPr>
          <a:xfrm>
            <a:off x="470525" y="886100"/>
            <a:ext cx="7947450" cy="3468425"/>
            <a:chOff x="470525" y="886100"/>
            <a:chExt cx="7947450" cy="3468425"/>
          </a:xfrm>
        </p:grpSpPr>
        <p:cxnSp>
          <p:nvCxnSpPr>
            <p:cNvPr id="1297" name="Google Shape;1297;p96"/>
            <p:cNvCxnSpPr/>
            <p:nvPr/>
          </p:nvCxnSpPr>
          <p:spPr>
            <a:xfrm>
              <a:off x="725975" y="4047175"/>
              <a:ext cx="76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8" name="Google Shape;1298;p96"/>
            <p:cNvSpPr/>
            <p:nvPr/>
          </p:nvSpPr>
          <p:spPr>
            <a:xfrm>
              <a:off x="7459100" y="3739825"/>
              <a:ext cx="614700" cy="614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6"/>
            <p:cNvSpPr/>
            <p:nvPr/>
          </p:nvSpPr>
          <p:spPr>
            <a:xfrm>
              <a:off x="470525" y="886100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0" name="Google Shape;1300;p96"/>
            <p:cNvCxnSpPr>
              <a:stCxn id="1299" idx="6"/>
            </p:cNvCxnSpPr>
            <p:nvPr/>
          </p:nvCxnSpPr>
          <p:spPr>
            <a:xfrm>
              <a:off x="955925" y="1128800"/>
              <a:ext cx="6790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96"/>
            <p:cNvCxnSpPr>
              <a:endCxn id="1298" idx="0"/>
            </p:cNvCxnSpPr>
            <p:nvPr/>
          </p:nvCxnSpPr>
          <p:spPr>
            <a:xfrm flipH="1">
              <a:off x="7766450" y="1137325"/>
              <a:ext cx="10200" cy="2602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302" name="Google Shape;1302;p96"/>
            <p:cNvGrpSpPr/>
            <p:nvPr/>
          </p:nvGrpSpPr>
          <p:grpSpPr>
            <a:xfrm>
              <a:off x="7523758" y="886109"/>
              <a:ext cx="485391" cy="485391"/>
              <a:chOff x="3365800" y="1183425"/>
              <a:chExt cx="261300" cy="261300"/>
            </a:xfrm>
          </p:grpSpPr>
          <p:cxnSp>
            <p:nvCxnSpPr>
              <p:cNvPr id="1303" name="Google Shape;1303;p96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4" name="Google Shape;1304;p96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6060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1"/>
          <p:cNvSpPr txBox="1">
            <a:spLocks noGrp="1"/>
          </p:cNvSpPr>
          <p:nvPr>
            <p:ph type="title"/>
          </p:nvPr>
        </p:nvSpPr>
        <p:spPr>
          <a:xfrm>
            <a:off x="713250" y="51243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Bracketology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993" name="Google Shape;993;p81"/>
          <p:cNvGrpSpPr/>
          <p:nvPr/>
        </p:nvGrpSpPr>
        <p:grpSpPr>
          <a:xfrm>
            <a:off x="4356150" y="1085133"/>
            <a:ext cx="431700" cy="3734705"/>
            <a:chOff x="3619250" y="1085133"/>
            <a:chExt cx="431700" cy="3734705"/>
          </a:xfrm>
        </p:grpSpPr>
        <p:cxnSp>
          <p:nvCxnSpPr>
            <p:cNvPr id="994" name="Google Shape;994;p81"/>
            <p:cNvCxnSpPr>
              <a:stCxn id="995" idx="0"/>
              <a:endCxn id="980" idx="2"/>
            </p:cNvCxnSpPr>
            <p:nvPr/>
          </p:nvCxnSpPr>
          <p:spPr>
            <a:xfrm flipV="1">
              <a:off x="3835100" y="1085133"/>
              <a:ext cx="0" cy="330300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95" name="Google Shape;995;p81"/>
            <p:cNvSpPr/>
            <p:nvPr/>
          </p:nvSpPr>
          <p:spPr>
            <a:xfrm>
              <a:off x="3619250" y="4388138"/>
              <a:ext cx="431700" cy="4317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8651F2-BF8E-81B3-D676-BFFAD102FB0B}"/>
              </a:ext>
            </a:extLst>
          </p:cNvPr>
          <p:cNvSpPr txBox="1"/>
          <p:nvPr/>
        </p:nvSpPr>
        <p:spPr>
          <a:xfrm>
            <a:off x="4856146" y="3798735"/>
            <a:ext cx="329045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hlink"/>
                </a:solidFill>
                <a:uFill>
                  <a:noFill/>
                </a:u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Warren Buffett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Chairman &amp; CEO, Berkshire Hathaway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B55C3-4ADC-CF9B-D77C-351131722305}"/>
              </a:ext>
            </a:extLst>
          </p:cNvPr>
          <p:cNvSpPr txBox="1"/>
          <p:nvPr/>
        </p:nvSpPr>
        <p:spPr>
          <a:xfrm>
            <a:off x="1052681" y="3798734"/>
            <a:ext cx="3179888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hlink"/>
                </a:solidFill>
                <a:uFill>
                  <a:noFill/>
                </a:u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Joe Lunardi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Bahnschrift SemiBold" panose="020B0502040204020203" pitchFamily="34" charset="0"/>
                <a:ea typeface="Roboto"/>
                <a:cs typeface="Roboto"/>
                <a:sym typeface="Roboto"/>
              </a:rPr>
              <a:t>Creator of NCAA Tournament Bracketology, ESPN</a:t>
            </a:r>
          </a:p>
        </p:txBody>
      </p:sp>
      <p:pic>
        <p:nvPicPr>
          <p:cNvPr id="1028" name="Picture 4" descr="Warren Buffett's now worth over $100 billion: How he spends his money">
            <a:extLst>
              <a:ext uri="{FF2B5EF4-FFF2-40B4-BE49-F238E27FC236}">
                <a16:creationId xmlns:a16="http://schemas.microsoft.com/office/drawing/2014/main" id="{05A4CB39-3926-4865-AE2A-B9A3954C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12" y="1502685"/>
            <a:ext cx="3119120" cy="20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8701778-BDD7-4794-8BEA-FE2A2CC5E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1083064" y="1502684"/>
            <a:ext cx="3119117" cy="20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5"/>
          <p:cNvSpPr txBox="1">
            <a:spLocks noGrp="1"/>
          </p:cNvSpPr>
          <p:nvPr>
            <p:ph type="title"/>
          </p:nvPr>
        </p:nvSpPr>
        <p:spPr>
          <a:xfrm>
            <a:off x="713250" y="51243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Bracketology – By the Numbers</a:t>
            </a:r>
            <a:endParaRPr dirty="0">
              <a:latin typeface="Bahnschrift SemiBold" panose="020B0502040204020203" pitchFamily="34" charset="0"/>
            </a:endParaRPr>
          </a:p>
        </p:txBody>
      </p:sp>
      <p:grpSp>
        <p:nvGrpSpPr>
          <p:cNvPr id="786" name="Google Shape;786;p75"/>
          <p:cNvGrpSpPr/>
          <p:nvPr/>
        </p:nvGrpSpPr>
        <p:grpSpPr>
          <a:xfrm>
            <a:off x="717450" y="1112250"/>
            <a:ext cx="7709100" cy="3491700"/>
            <a:chOff x="717500" y="1112250"/>
            <a:chExt cx="7709100" cy="3491700"/>
          </a:xfrm>
        </p:grpSpPr>
        <p:cxnSp>
          <p:nvCxnSpPr>
            <p:cNvPr id="787" name="Google Shape;787;p75"/>
            <p:cNvCxnSpPr/>
            <p:nvPr/>
          </p:nvCxnSpPr>
          <p:spPr>
            <a:xfrm rot="10800000">
              <a:off x="4572050" y="1112250"/>
              <a:ext cx="0" cy="3491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75"/>
            <p:cNvCxnSpPr/>
            <p:nvPr/>
          </p:nvCxnSpPr>
          <p:spPr>
            <a:xfrm rot="10800000">
              <a:off x="717500" y="2830100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9" name="Google Shape;789;p75"/>
          <p:cNvSpPr/>
          <p:nvPr/>
        </p:nvSpPr>
        <p:spPr>
          <a:xfrm>
            <a:off x="4121100" y="2392473"/>
            <a:ext cx="901800" cy="901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SemiBold" panose="020B0502040204020203" pitchFamily="34" charset="0"/>
            </a:endParaRPr>
          </a:p>
        </p:txBody>
      </p:sp>
      <p:sp>
        <p:nvSpPr>
          <p:cNvPr id="6" name="Google Shape;1072;p85">
            <a:extLst>
              <a:ext uri="{FF2B5EF4-FFF2-40B4-BE49-F238E27FC236}">
                <a16:creationId xmlns:a16="http://schemas.microsoft.com/office/drawing/2014/main" id="{A1AFA223-D289-FD17-4FA9-864E28AE4857}"/>
              </a:ext>
            </a:extLst>
          </p:cNvPr>
          <p:cNvSpPr txBox="1">
            <a:spLocks/>
          </p:cNvSpPr>
          <p:nvPr/>
        </p:nvSpPr>
        <p:spPr>
          <a:xfrm>
            <a:off x="5015800" y="2051998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Brackets filled out on ESPN’s online services alone in 2023</a:t>
            </a:r>
          </a:p>
        </p:txBody>
      </p:sp>
      <p:sp>
        <p:nvSpPr>
          <p:cNvPr id="8" name="Google Shape;1074;p85">
            <a:extLst>
              <a:ext uri="{FF2B5EF4-FFF2-40B4-BE49-F238E27FC236}">
                <a16:creationId xmlns:a16="http://schemas.microsoft.com/office/drawing/2014/main" id="{7A624EAF-1E68-47C1-65A0-E90AD1ED63B7}"/>
              </a:ext>
            </a:extLst>
          </p:cNvPr>
          <p:cNvSpPr txBox="1">
            <a:spLocks/>
          </p:cNvSpPr>
          <p:nvPr/>
        </p:nvSpPr>
        <p:spPr>
          <a:xfrm>
            <a:off x="4682991" y="1276589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000" dirty="0">
                <a:latin typeface="Bahnschrift SemiBold" panose="020B0502040204020203" pitchFamily="34" charset="0"/>
              </a:rPr>
              <a:t>20,000,000+</a:t>
            </a:r>
          </a:p>
        </p:txBody>
      </p:sp>
      <p:sp>
        <p:nvSpPr>
          <p:cNvPr id="13" name="Google Shape;1072;p85">
            <a:extLst>
              <a:ext uri="{FF2B5EF4-FFF2-40B4-BE49-F238E27FC236}">
                <a16:creationId xmlns:a16="http://schemas.microsoft.com/office/drawing/2014/main" id="{9928EC67-4A71-4E5A-AAAE-CC895277DCB4}"/>
              </a:ext>
            </a:extLst>
          </p:cNvPr>
          <p:cNvSpPr txBox="1">
            <a:spLocks/>
          </p:cNvSpPr>
          <p:nvPr/>
        </p:nvSpPr>
        <p:spPr>
          <a:xfrm>
            <a:off x="5015775" y="3649412"/>
            <a:ext cx="2971200" cy="7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brackets entered per minute during ESPN’s peak entry period</a:t>
            </a:r>
          </a:p>
        </p:txBody>
      </p:sp>
      <p:sp>
        <p:nvSpPr>
          <p:cNvPr id="14" name="Google Shape;1074;p85">
            <a:extLst>
              <a:ext uri="{FF2B5EF4-FFF2-40B4-BE49-F238E27FC236}">
                <a16:creationId xmlns:a16="http://schemas.microsoft.com/office/drawing/2014/main" id="{CCCCF43F-6CFE-E30E-CAF1-4F0CBCC2BEF2}"/>
              </a:ext>
            </a:extLst>
          </p:cNvPr>
          <p:cNvSpPr txBox="1">
            <a:spLocks/>
          </p:cNvSpPr>
          <p:nvPr/>
        </p:nvSpPr>
        <p:spPr>
          <a:xfrm>
            <a:off x="4682967" y="2942855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800" dirty="0">
                <a:latin typeface="Bahnschrift SemiBold" panose="020B0502040204020203" pitchFamily="34" charset="0"/>
              </a:rPr>
              <a:t>~26,000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67"/>
          <p:cNvGrpSpPr/>
          <p:nvPr/>
        </p:nvGrpSpPr>
        <p:grpSpPr>
          <a:xfrm>
            <a:off x="1018050" y="543050"/>
            <a:ext cx="2008200" cy="4047300"/>
            <a:chOff x="5635325" y="543050"/>
            <a:chExt cx="2008200" cy="4047300"/>
          </a:xfrm>
        </p:grpSpPr>
        <p:cxnSp>
          <p:nvCxnSpPr>
            <p:cNvPr id="558" name="Google Shape;558;p67"/>
            <p:cNvCxnSpPr/>
            <p:nvPr/>
          </p:nvCxnSpPr>
          <p:spPr>
            <a:xfrm>
              <a:off x="6639425" y="543050"/>
              <a:ext cx="0" cy="40473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9" name="Google Shape;559;p67"/>
            <p:cNvSpPr/>
            <p:nvPr/>
          </p:nvSpPr>
          <p:spPr>
            <a:xfrm>
              <a:off x="5635325" y="1567650"/>
              <a:ext cx="2008200" cy="20082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67"/>
          <p:cNvGrpSpPr/>
          <p:nvPr/>
        </p:nvGrpSpPr>
        <p:grpSpPr>
          <a:xfrm rot="-10090186" flipH="1">
            <a:off x="4424589" y="1192936"/>
            <a:ext cx="2244484" cy="575927"/>
            <a:chOff x="5239200" y="684775"/>
            <a:chExt cx="2244620" cy="575962"/>
          </a:xfrm>
        </p:grpSpPr>
        <p:sp>
          <p:nvSpPr>
            <p:cNvPr id="561" name="Google Shape;561;p67"/>
            <p:cNvSpPr/>
            <p:nvPr/>
          </p:nvSpPr>
          <p:spPr>
            <a:xfrm>
              <a:off x="5239200" y="684775"/>
              <a:ext cx="485400" cy="485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67"/>
            <p:cNvGrpSpPr/>
            <p:nvPr/>
          </p:nvGrpSpPr>
          <p:grpSpPr>
            <a:xfrm>
              <a:off x="7083744" y="860634"/>
              <a:ext cx="400076" cy="400103"/>
              <a:chOff x="3365800" y="1183425"/>
              <a:chExt cx="261300" cy="261300"/>
            </a:xfrm>
          </p:grpSpPr>
          <p:cxnSp>
            <p:nvCxnSpPr>
              <p:cNvPr id="563" name="Google Shape;563;p67"/>
              <p:cNvCxnSpPr/>
              <p:nvPr/>
            </p:nvCxnSpPr>
            <p:spPr>
              <a:xfrm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67"/>
              <p:cNvCxnSpPr/>
              <p:nvPr/>
            </p:nvCxnSpPr>
            <p:spPr>
              <a:xfrm flipH="1">
                <a:off x="3365800" y="1183425"/>
                <a:ext cx="261300" cy="2613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5" name="Google Shape;565;p67"/>
            <p:cNvCxnSpPr>
              <a:stCxn id="561" idx="6"/>
            </p:cNvCxnSpPr>
            <p:nvPr/>
          </p:nvCxnSpPr>
          <p:spPr>
            <a:xfrm rot="-10090198" flipH="1">
              <a:off x="5726980" y="904071"/>
              <a:ext cx="1555540" cy="184807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04A5334-CE02-4BC4-85C8-A68A13EA2C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77082" y="2302933"/>
            <a:ext cx="4629600" cy="1612081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How has there not been a perfect bracket?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75828A0-58AB-206E-F5CE-FE7279830973}"/>
              </a:ext>
            </a:extLst>
          </p:cNvPr>
          <p:cNvSpPr/>
          <p:nvPr/>
        </p:nvSpPr>
        <p:spPr>
          <a:xfrm>
            <a:off x="748145" y="928255"/>
            <a:ext cx="7647709" cy="865909"/>
          </a:xfrm>
          <a:prstGeom prst="rect">
            <a:avLst/>
          </a:prstGeom>
          <a:solidFill>
            <a:srgbClr val="242841"/>
          </a:solidFill>
          <a:ln>
            <a:solidFill>
              <a:srgbClr val="2428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intable NCAA bracket: Full 2023 March Madness field">
            <a:extLst>
              <a:ext uri="{FF2B5EF4-FFF2-40B4-BE49-F238E27FC236}">
                <a16:creationId xmlns:a16="http://schemas.microsoft.com/office/drawing/2014/main" id="{69FC85D9-7002-44BE-A047-6F4E93DE8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/>
          <a:stretch/>
        </p:blipFill>
        <p:spPr bwMode="auto">
          <a:xfrm>
            <a:off x="542263" y="26633"/>
            <a:ext cx="8059473" cy="50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75"/>
          <p:cNvGrpSpPr/>
          <p:nvPr/>
        </p:nvGrpSpPr>
        <p:grpSpPr>
          <a:xfrm>
            <a:off x="717450" y="1112250"/>
            <a:ext cx="7709100" cy="3491700"/>
            <a:chOff x="717500" y="1112250"/>
            <a:chExt cx="7709100" cy="3491700"/>
          </a:xfrm>
        </p:grpSpPr>
        <p:cxnSp>
          <p:nvCxnSpPr>
            <p:cNvPr id="787" name="Google Shape;787;p75"/>
            <p:cNvCxnSpPr/>
            <p:nvPr/>
          </p:nvCxnSpPr>
          <p:spPr>
            <a:xfrm rot="10800000">
              <a:off x="4572050" y="1112250"/>
              <a:ext cx="0" cy="3491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75"/>
            <p:cNvCxnSpPr/>
            <p:nvPr/>
          </p:nvCxnSpPr>
          <p:spPr>
            <a:xfrm rot="10800000">
              <a:off x="717500" y="2830100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9" name="Google Shape;789;p75"/>
          <p:cNvSpPr/>
          <p:nvPr/>
        </p:nvSpPr>
        <p:spPr>
          <a:xfrm>
            <a:off x="4121100" y="2392473"/>
            <a:ext cx="901800" cy="9018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hnschrift SemiBold" panose="020B0502040204020203" pitchFamily="34" charset="0"/>
            </a:endParaRPr>
          </a:p>
        </p:txBody>
      </p:sp>
      <p:sp>
        <p:nvSpPr>
          <p:cNvPr id="2" name="Google Shape;1074;p85">
            <a:extLst>
              <a:ext uri="{FF2B5EF4-FFF2-40B4-BE49-F238E27FC236}">
                <a16:creationId xmlns:a16="http://schemas.microsoft.com/office/drawing/2014/main" id="{4B1B5E5A-33FC-F210-2FEE-8E312FF87CD8}"/>
              </a:ext>
            </a:extLst>
          </p:cNvPr>
          <p:cNvSpPr txBox="1">
            <a:spLocks/>
          </p:cNvSpPr>
          <p:nvPr/>
        </p:nvSpPr>
        <p:spPr>
          <a:xfrm>
            <a:off x="775702" y="1378188"/>
            <a:ext cx="3636815" cy="63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1800" dirty="0">
                <a:latin typeface="Bahnschrift SemiBold" panose="020B0502040204020203" pitchFamily="34" charset="0"/>
              </a:rPr>
              <a:t>9,223,372,036,854,775,808</a:t>
            </a:r>
            <a:endParaRPr lang="en" sz="3600" dirty="0">
              <a:latin typeface="Bahnschrift SemiBold" panose="020B0502040204020203" pitchFamily="34" charset="0"/>
            </a:endParaRPr>
          </a:p>
        </p:txBody>
      </p:sp>
      <p:sp>
        <p:nvSpPr>
          <p:cNvPr id="3" name="Google Shape;1072;p85">
            <a:extLst>
              <a:ext uri="{FF2B5EF4-FFF2-40B4-BE49-F238E27FC236}">
                <a16:creationId xmlns:a16="http://schemas.microsoft.com/office/drawing/2014/main" id="{D8C455FE-A5DE-3101-F274-B8C3457C2862}"/>
              </a:ext>
            </a:extLst>
          </p:cNvPr>
          <p:cNvSpPr txBox="1">
            <a:spLocks/>
          </p:cNvSpPr>
          <p:nvPr/>
        </p:nvSpPr>
        <p:spPr>
          <a:xfrm>
            <a:off x="1108509" y="2049624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possible brackets in the tournament</a:t>
            </a:r>
          </a:p>
        </p:txBody>
      </p:sp>
      <p:sp>
        <p:nvSpPr>
          <p:cNvPr id="16" name="Google Shape;773;p75">
            <a:extLst>
              <a:ext uri="{FF2B5EF4-FFF2-40B4-BE49-F238E27FC236}">
                <a16:creationId xmlns:a16="http://schemas.microsoft.com/office/drawing/2014/main" id="{EDC27151-0564-4E0A-B0C5-02BC4945B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1243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</a:rPr>
              <a:t>Bracketology – By the Numbers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7" name="Google Shape;1072;p85">
            <a:extLst>
              <a:ext uri="{FF2B5EF4-FFF2-40B4-BE49-F238E27FC236}">
                <a16:creationId xmlns:a16="http://schemas.microsoft.com/office/drawing/2014/main" id="{31936D1A-087F-47CD-B0EB-28A762387565}"/>
              </a:ext>
            </a:extLst>
          </p:cNvPr>
          <p:cNvSpPr txBox="1">
            <a:spLocks/>
          </p:cNvSpPr>
          <p:nvPr/>
        </p:nvSpPr>
        <p:spPr>
          <a:xfrm>
            <a:off x="5015775" y="3649412"/>
            <a:ext cx="2971200" cy="7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The number of brackets entered per minute during ESPN’s peak entry period</a:t>
            </a:r>
          </a:p>
        </p:txBody>
      </p:sp>
      <p:sp>
        <p:nvSpPr>
          <p:cNvPr id="18" name="Google Shape;1074;p85">
            <a:extLst>
              <a:ext uri="{FF2B5EF4-FFF2-40B4-BE49-F238E27FC236}">
                <a16:creationId xmlns:a16="http://schemas.microsoft.com/office/drawing/2014/main" id="{D56EC1EB-121B-4874-9D33-366CD585F281}"/>
              </a:ext>
            </a:extLst>
          </p:cNvPr>
          <p:cNvSpPr txBox="1">
            <a:spLocks/>
          </p:cNvSpPr>
          <p:nvPr/>
        </p:nvSpPr>
        <p:spPr>
          <a:xfrm>
            <a:off x="4682967" y="2942855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800" dirty="0">
                <a:latin typeface="Bahnschrift SemiBold" panose="020B0502040204020203" pitchFamily="34" charset="0"/>
              </a:rPr>
              <a:t>~26,000</a:t>
            </a:r>
          </a:p>
        </p:txBody>
      </p:sp>
      <p:sp>
        <p:nvSpPr>
          <p:cNvPr id="19" name="Google Shape;1072;p85">
            <a:extLst>
              <a:ext uri="{FF2B5EF4-FFF2-40B4-BE49-F238E27FC236}">
                <a16:creationId xmlns:a16="http://schemas.microsoft.com/office/drawing/2014/main" id="{FC5B8886-EF05-4BF3-AA21-5020C16BF72C}"/>
              </a:ext>
            </a:extLst>
          </p:cNvPr>
          <p:cNvSpPr txBox="1">
            <a:spLocks/>
          </p:cNvSpPr>
          <p:nvPr/>
        </p:nvSpPr>
        <p:spPr>
          <a:xfrm>
            <a:off x="5015800" y="2051998"/>
            <a:ext cx="29712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600" dirty="0">
                <a:latin typeface="Bahnschrift SemiBold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rPr>
              <a:t>Brackets filled out on ESPN’s online services alone in 2023</a:t>
            </a:r>
          </a:p>
        </p:txBody>
      </p:sp>
      <p:sp>
        <p:nvSpPr>
          <p:cNvPr id="20" name="Google Shape;1074;p85">
            <a:extLst>
              <a:ext uri="{FF2B5EF4-FFF2-40B4-BE49-F238E27FC236}">
                <a16:creationId xmlns:a16="http://schemas.microsoft.com/office/drawing/2014/main" id="{549E36D0-1DC6-4377-B7C5-C9788061D09B}"/>
              </a:ext>
            </a:extLst>
          </p:cNvPr>
          <p:cNvSpPr txBox="1">
            <a:spLocks/>
          </p:cNvSpPr>
          <p:nvPr/>
        </p:nvSpPr>
        <p:spPr>
          <a:xfrm>
            <a:off x="4682991" y="1276589"/>
            <a:ext cx="3636815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4000" dirty="0">
                <a:latin typeface="Bahnschrift SemiBold" panose="020B0502040204020203" pitchFamily="34" charset="0"/>
              </a:rPr>
              <a:t>20,000,000+</a:t>
            </a:r>
          </a:p>
        </p:txBody>
      </p:sp>
    </p:spTree>
    <p:extLst>
      <p:ext uri="{BB962C8B-B14F-4D97-AF65-F5344CB8AC3E}">
        <p14:creationId xmlns:p14="http://schemas.microsoft.com/office/powerpoint/2010/main" val="21889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242841"/>
      </a:dk1>
      <a:lt1>
        <a:srgbClr val="FFFFFF"/>
      </a:lt1>
      <a:dk2>
        <a:srgbClr val="FFFFFF"/>
      </a:dk2>
      <a:lt2>
        <a:srgbClr val="FFFFFF"/>
      </a:lt2>
      <a:accent1>
        <a:srgbClr val="E95E24"/>
      </a:accent1>
      <a:accent2>
        <a:srgbClr val="F9A350"/>
      </a:accent2>
      <a:accent3>
        <a:srgbClr val="777D99"/>
      </a:accent3>
      <a:accent4>
        <a:srgbClr val="FCC6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2344</Words>
  <Application>Microsoft Office PowerPoint</Application>
  <PresentationFormat>On-screen Show (16:9)</PresentationFormat>
  <Paragraphs>211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Alfa Slab One</vt:lpstr>
      <vt:lpstr>Roboto</vt:lpstr>
      <vt:lpstr>Bahnschrift SemiBold</vt:lpstr>
      <vt:lpstr>Arial</vt:lpstr>
      <vt:lpstr>Eras Medium ITC</vt:lpstr>
      <vt:lpstr>Basketball Training Center by Slidesgo</vt:lpstr>
      <vt:lpstr>How Mad is March Madness?</vt:lpstr>
      <vt:lpstr>PowerPoint Presentation</vt:lpstr>
      <vt:lpstr>— Henry V. Porter</vt:lpstr>
      <vt:lpstr>Viewership</vt:lpstr>
      <vt:lpstr>Bracketology</vt:lpstr>
      <vt:lpstr>Bracketology – By the Numbers</vt:lpstr>
      <vt:lpstr>PowerPoint Presentation</vt:lpstr>
      <vt:lpstr>PowerPoint Presentation</vt:lpstr>
      <vt:lpstr>Bracketology – By the Numbers</vt:lpstr>
      <vt:lpstr>PowerPoint Presentation</vt:lpstr>
      <vt:lpstr>Bracketology – By the Numbers</vt:lpstr>
      <vt:lpstr>Therefore…</vt:lpstr>
      <vt:lpstr>The Data - Fields Explained</vt:lpstr>
      <vt:lpstr>The Data – An Example</vt:lpstr>
      <vt:lpstr>PowerPoint Presentation</vt:lpstr>
      <vt:lpstr>PowerPoint Presentation</vt:lpstr>
      <vt:lpstr>Analysis – Best Predictor(s)</vt:lpstr>
      <vt:lpstr>What is AdjEM?</vt:lpstr>
      <vt:lpstr>PowerPoint Presentation</vt:lpstr>
      <vt:lpstr>Analysis – First Logistic Regression (Code)</vt:lpstr>
      <vt:lpstr>Analysis – First Logistic Regression (Results)</vt:lpstr>
      <vt:lpstr>Analysis – Logistic Regression (KenPom 6, Diff R64)</vt:lpstr>
      <vt:lpstr>Analysis – Logistic Regression (KenPom 3, Diff R64)</vt:lpstr>
      <vt:lpstr>Analysis – Logistic Regression (AdjEM/O/D, Diff R64)</vt:lpstr>
      <vt:lpstr>Analysis – Logistic Regression (AdjEM, Diff R64)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– Conferences (1 Seeds)?</vt:lpstr>
      <vt:lpstr>Conclusion:</vt:lpstr>
      <vt:lpstr>Conclusion - Stipulations</vt:lpstr>
      <vt:lpstr>How would we do with 2023’s bracket?</vt:lpstr>
      <vt:lpstr>PowerPoint Presentation</vt:lpstr>
      <vt:lpstr>Resources, 1-5</vt:lpstr>
      <vt:lpstr>Resources, 6-10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Mad is March Madness?</dc:title>
  <dc:creator>Lance Bowman</dc:creator>
  <cp:lastModifiedBy>Lance Bowman</cp:lastModifiedBy>
  <cp:revision>46</cp:revision>
  <dcterms:modified xsi:type="dcterms:W3CDTF">2023-10-17T03:24:12Z</dcterms:modified>
</cp:coreProperties>
</file>